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63" r:id="rId12"/>
    <p:sldId id="270" r:id="rId13"/>
    <p:sldId id="271" r:id="rId14"/>
    <p:sldId id="272" r:id="rId15"/>
    <p:sldId id="264" r:id="rId16"/>
    <p:sldId id="265" r:id="rId17"/>
    <p:sldId id="266" r:id="rId18"/>
    <p:sldId id="267" r:id="rId19"/>
    <p:sldId id="268" r:id="rId20"/>
    <p:sldId id="269" r:id="rId21"/>
  </p:sldIdLst>
  <p:sldSz cx="12192000" cy="6858000"/>
  <p:notesSz cx="6858000" cy="9144000"/>
  <p:embeddedFontLst>
    <p:embeddedFont>
      <p:font typeface="Century Gothic" panose="020B0502020202020204" pitchFamily="34" charset="0"/>
      <p:regular r:id="rId23"/>
      <p:bold r:id="rId24"/>
      <p:italic r:id="rId25"/>
      <p:boldItalic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264" y="31"/>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media/media10.mp4>
</file>

<file path=ppt/media/media11.mp4>
</file>

<file path=ppt/media/media12.mp4>
</file>

<file path=ppt/media/media13.mp4>
</file>

<file path=ppt/media/media14.mp4>
</file>

<file path=ppt/media/media15.mp4>
</file>

<file path=ppt/media/media16.mp4>
</file>

<file path=ppt/media/media17.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Hello everyone. This presentation outlines the Green Pace Security Policy designed to enhance the security of our development practices. My name is Mohammed, and I'll be walking you through the key aspects of this policy.</a:t>
            </a:r>
          </a:p>
          <a:p>
            <a:pPr marL="0" lvl="0" indent="0" algn="l" rtl="0">
              <a:lnSpc>
                <a:spcPct val="100000"/>
              </a:lnSpc>
              <a:spcBef>
                <a:spcPts val="0"/>
              </a:spcBef>
              <a:spcAft>
                <a:spcPts val="0"/>
              </a:spcAft>
              <a:buSzPts val="1100"/>
              <a:buNone/>
            </a:pP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9ACECE68-BA89-9DE9-BF19-EEE44664C713}"/>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B1F52D4C-2748-0153-8231-E7575F2E1C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FA93F984-5190-9334-1552-F90F00DE8A1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slide tests exception handling. We're verifying that the system responds correctly to errors. These tests simulate common error scenarios. The system should catch the errors and display user friendly messages.</a:t>
            </a:r>
            <a:endParaRPr dirty="0"/>
          </a:p>
        </p:txBody>
      </p:sp>
    </p:spTree>
    <p:extLst>
      <p:ext uri="{BB962C8B-B14F-4D97-AF65-F5344CB8AC3E}">
        <p14:creationId xmlns:p14="http://schemas.microsoft.com/office/powerpoint/2010/main" val="4363920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2B0EFD67-44FC-DF5F-31C5-BC49609A5732}"/>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6418F2BE-BCE1-7856-6358-8C35DC21B1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CD775248-F73B-A5A4-8F88-DCEF33BD084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slide tests memory protection. We're checking if the system prevents common memory related errors. These tests try to write outside allocated memory or access freed memory. The system should prevent these errors and manage memory correctly.</a:t>
            </a:r>
            <a:endParaRPr dirty="0"/>
          </a:p>
        </p:txBody>
      </p:sp>
    </p:spTree>
    <p:extLst>
      <p:ext uri="{BB962C8B-B14F-4D97-AF65-F5344CB8AC3E}">
        <p14:creationId xmlns:p14="http://schemas.microsoft.com/office/powerpoint/2010/main" val="33960552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err="1">
                <a:effectLst/>
                <a:latin typeface="Calibri" panose="020F0502020204030204" pitchFamily="34" charset="0"/>
                <a:ea typeface="Calibri" panose="020F0502020204030204" pitchFamily="34" charset="0"/>
              </a:rPr>
              <a:t>DevSecOps</a:t>
            </a:r>
            <a:r>
              <a:rPr lang="en-US" sz="1800" dirty="0">
                <a:effectLst/>
                <a:latin typeface="Calibri" panose="020F0502020204030204" pitchFamily="34" charset="0"/>
                <a:ea typeface="Calibri" panose="020F0502020204030204" pitchFamily="34" charset="0"/>
              </a:rPr>
              <a:t> is a method where security is a key part of every stage of making software. So, security isn't just something we check at the very end. </a:t>
            </a:r>
            <a:r>
              <a:rPr lang="en-US" sz="1800" dirty="0" err="1">
                <a:effectLst/>
                <a:latin typeface="Calibri" panose="020F0502020204030204" pitchFamily="34" charset="0"/>
                <a:ea typeface="Calibri" panose="020F0502020204030204" pitchFamily="34" charset="0"/>
              </a:rPr>
              <a:t>DevSecOps</a:t>
            </a:r>
            <a:r>
              <a:rPr lang="en-US" sz="1800" dirty="0">
                <a:effectLst/>
                <a:latin typeface="Calibri" panose="020F0502020204030204" pitchFamily="34" charset="0"/>
                <a:ea typeface="Calibri" panose="020F0502020204030204" pitchFamily="34" charset="0"/>
              </a:rPr>
              <a:t> uses automated tools to find and fix problems early on. These tools look at the code, check for risky add-ons, and search for things like hidden passwords or settings that are wrong. Also, it gets the people who write the code, the security experts, and the people who run the systems to work together. The big idea is to get software out quickly, and have it be reliable and secure.</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Here are some of the security tools we use: Coverity is a tool that looks at the code to find problems like memory errors, buffer overflows, and other mistakes. </a:t>
            </a:r>
            <a:r>
              <a:rPr lang="en-US" sz="1800" dirty="0" err="1">
                <a:effectLst/>
                <a:latin typeface="Calibri" panose="020F0502020204030204" pitchFamily="34" charset="0"/>
                <a:ea typeface="Calibri" panose="020F0502020204030204" pitchFamily="34" charset="0"/>
              </a:rPr>
              <a:t>Cppcheck</a:t>
            </a:r>
            <a:r>
              <a:rPr lang="en-US" sz="1800" dirty="0">
                <a:effectLst/>
                <a:latin typeface="Calibri" panose="020F0502020204030204" pitchFamily="34" charset="0"/>
                <a:ea typeface="Calibri" panose="020F0502020204030204" pitchFamily="34" charset="0"/>
              </a:rPr>
              <a:t> is a simple tool that checks C/C++ code to make sure it's good quality and safe. Clang Static Analyzer is a tool that's built into the compiler and finds problems like logic errors and when the code tries to use something that isn't there.</a:t>
            </a: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slide discusses the risks and benefits associated with our security strategy. Vulnerable code leads to breaches, but this policy and unit testing help prevent that. Waiting means more incidents and costs whereas acting now improves security and compliance. We should address gaps like emerging threats and be prepared for initial adoption challenges. Our next steps are to prioritize fixes, train programmer, automate testing, and keep improving. </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This slide suggests improvements to our security policy. We need to cover newer threats like AI and IoT, and give clearer steps for responding to attacks. It's also important to ensure the security of the software we get from other companies. </a:t>
            </a:r>
          </a:p>
          <a:p>
            <a:pPr marL="0" lvl="0" indent="0" algn="l" rtl="0">
              <a:lnSpc>
                <a:spcPct val="100000"/>
              </a:lnSpc>
              <a:spcBef>
                <a:spcPts val="0"/>
              </a:spcBef>
              <a:spcAft>
                <a:spcPts val="0"/>
              </a:spcAft>
              <a:buSzPts val="1100"/>
              <a:buNone/>
            </a:pP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slide wraps up our presentation by suggesting some important security standards. NIST gives us a big picture plan for staying secure. OWASP helps us secure our websites, which is very important. And ISO 27001 helps us protect all our important company information.</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This overview introduces our security policy and its core principle: defense in depth. As you can see from this diagram, defense in depth is about layering security mechanisms so that if one fails, others are in place to prevent a full compromise. This policy provides the specific coding standards and architectural principles to achieve this layered security.</a:t>
            </a:r>
          </a:p>
          <a:p>
            <a:pPr marL="0" lvl="0" indent="0" algn="l" rtl="0">
              <a:lnSpc>
                <a:spcPct val="100000"/>
              </a:lnSpc>
              <a:spcBef>
                <a:spcPts val="0"/>
              </a:spcBef>
              <a:spcAft>
                <a:spcPts val="0"/>
              </a:spcAft>
              <a:buSzPts val="1100"/>
              <a:buNone/>
            </a:pP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policy is designed to enhance the security of our systems by establishing clear coding standards. It's crucial to address common coding issues, such as mishandling data or vulnerabilities to hacking, as these can severely compromise our applications. To proactively tackle these risks, we use various tools and testing methodologies to identify and rectify these problems early in the development cycle.</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slide outlines 10 key security principles and demonstrates how our coding standards support them. For example, the principle of 'Defense in Depth' is reinforced by nearly all of our coding standards, as they each contribute to creating more secure and resilient code. Specifically, standards like 'SQL Injection' and 'Input Validation' are crucial for 'Assuming Compromise' and 'Securing the Weakest Link' as they directly address common attack vectors.</a:t>
            </a: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slide presents our 10 coding standards, now listed in priority order, and explains our vulnerability ranking system. We prioritize based on the potential </a:t>
            </a:r>
            <a:r>
              <a:rPr lang="en-US" sz="1800" i="1" dirty="0">
                <a:effectLst/>
                <a:latin typeface="Calibri" panose="020F0502020204030204" pitchFamily="34" charset="0"/>
                <a:ea typeface="Calibri" panose="020F0502020204030204" pitchFamily="34" charset="0"/>
              </a:rPr>
              <a:t>impact</a:t>
            </a:r>
            <a:r>
              <a:rPr lang="en-US" sz="1800" dirty="0">
                <a:effectLst/>
                <a:latin typeface="Calibri" panose="020F0502020204030204" pitchFamily="34" charset="0"/>
                <a:ea typeface="Calibri" panose="020F0502020204030204" pitchFamily="34" charset="0"/>
              </a:rPr>
              <a:t> of a vulnerability and the </a:t>
            </a:r>
            <a:r>
              <a:rPr lang="en-US" sz="1800" i="0" dirty="0">
                <a:effectLst/>
                <a:latin typeface="Calibri" panose="020F0502020204030204" pitchFamily="34" charset="0"/>
                <a:ea typeface="Calibri" panose="020F0502020204030204" pitchFamily="34" charset="0"/>
              </a:rPr>
              <a:t>likelihood</a:t>
            </a:r>
            <a:r>
              <a:rPr lang="en-US" sz="1800" dirty="0">
                <a:effectLst/>
                <a:latin typeface="Calibri" panose="020F0502020204030204" pitchFamily="34" charset="0"/>
                <a:ea typeface="Calibri" panose="020F0502020204030204" pitchFamily="34" charset="0"/>
              </a:rPr>
              <a:t> of it being exploited. For example, SQL Injection and Input Validation are at the top because they can directly lead to severe data breaches. On the other hand, while crucial for long-term health, issues like code documentation are lower priority from an immediate exploitation standpoint.</a:t>
            </a: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slide outlines our encryption policies, which are crucial for protecting data throughout its lifecycle. For data in transit, we require strong protocols like TLS 1.2 or higher to prevent eavesdropping. This means that any data moving across our networks must be encrypted. When data is stored, or 'at rest,' it must also be encrypted. We recommend AES-256 to secure our databases, files, and backups. Finally, while 'encryption in use' is more complex, we minimize the time sensitive data is unencrypted in memory and follow secure coding practices.</a:t>
            </a: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slide details our policies for Authentication, Authorization, and Accounting, the 'AAA' framework. Authentication is about verifying </a:t>
            </a:r>
            <a:r>
              <a:rPr lang="en-US" sz="1800" i="1" dirty="0">
                <a:effectLst/>
                <a:latin typeface="Calibri" panose="020F0502020204030204" pitchFamily="34" charset="0"/>
                <a:ea typeface="Calibri" panose="020F0502020204030204" pitchFamily="34" charset="0"/>
              </a:rPr>
              <a:t>who</a:t>
            </a:r>
            <a:r>
              <a:rPr lang="en-US" sz="1800" dirty="0">
                <a:effectLst/>
                <a:latin typeface="Calibri" panose="020F0502020204030204" pitchFamily="34" charset="0"/>
                <a:ea typeface="Calibri" panose="020F0502020204030204" pitchFamily="34" charset="0"/>
              </a:rPr>
              <a:t> is trying to access the system. We enforce strong passwords and encourage multi-factor authentication for better security. Authorization then defines </a:t>
            </a:r>
            <a:r>
              <a:rPr lang="en-US" sz="1800" i="1" dirty="0">
                <a:effectLst/>
                <a:latin typeface="Calibri" panose="020F0502020204030204" pitchFamily="34" charset="0"/>
                <a:ea typeface="Calibri" panose="020F0502020204030204" pitchFamily="34" charset="0"/>
              </a:rPr>
              <a:t>what</a:t>
            </a:r>
            <a:r>
              <a:rPr lang="en-US" sz="1800" dirty="0">
                <a:effectLst/>
                <a:latin typeface="Calibri" panose="020F0502020204030204" pitchFamily="34" charset="0"/>
                <a:ea typeface="Calibri" panose="020F0502020204030204" pitchFamily="34" charset="0"/>
              </a:rPr>
              <a:t> an authenticated user can do. We follow the principle of least privilege and use role-based access control to manage permissions. Finally, Accounting is about </a:t>
            </a:r>
            <a:r>
              <a:rPr lang="en-US" sz="1800" i="1" dirty="0">
                <a:effectLst/>
                <a:latin typeface="Calibri" panose="020F0502020204030204" pitchFamily="34" charset="0"/>
                <a:ea typeface="Calibri" panose="020F0502020204030204" pitchFamily="34" charset="0"/>
              </a:rPr>
              <a:t>tracking</a:t>
            </a:r>
            <a:r>
              <a:rPr lang="en-US" sz="1800" dirty="0">
                <a:effectLst/>
                <a:latin typeface="Calibri" panose="020F0502020204030204" pitchFamily="34" charset="0"/>
                <a:ea typeface="Calibri" panose="020F0502020204030204" pitchFamily="34" charset="0"/>
              </a:rPr>
              <a:t> user activity. We maintain detailed logs to monitor the system and detect any unusual behavior.</a:t>
            </a: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Calibri" panose="020F0502020204030204" pitchFamily="34" charset="0"/>
                <a:ea typeface="Calibri" panose="020F0502020204030204" pitchFamily="34" charset="0"/>
              </a:rPr>
              <a:t>This slide tests SQL Injection prevention. We're checking if the system correctly handles potentially malicious login attempts. These test cases try to bypass login or even modify the database. The system should only allow valid logins and reject all others.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a:extLst>
            <a:ext uri="{FF2B5EF4-FFF2-40B4-BE49-F238E27FC236}">
              <a16:creationId xmlns:a16="http://schemas.microsoft.com/office/drawing/2014/main" id="{6A685D4C-6F75-0929-62B2-955C3F71489C}"/>
            </a:ext>
          </a:extLst>
        </p:cNvPr>
        <p:cNvGrpSpPr/>
        <p:nvPr/>
      </p:nvGrpSpPr>
      <p:grpSpPr>
        <a:xfrm>
          <a:off x="0" y="0"/>
          <a:ext cx="0" cy="0"/>
          <a:chOff x="0" y="0"/>
          <a:chExt cx="0" cy="0"/>
        </a:xfrm>
      </p:grpSpPr>
      <p:sp>
        <p:nvSpPr>
          <p:cNvPr id="192" name="Google Shape;192;g9504e29505_0_0:notes">
            <a:extLst>
              <a:ext uri="{FF2B5EF4-FFF2-40B4-BE49-F238E27FC236}">
                <a16:creationId xmlns:a16="http://schemas.microsoft.com/office/drawing/2014/main" id="{9B190B4D-743A-E675-D64C-3651CBE908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a:extLst>
              <a:ext uri="{FF2B5EF4-FFF2-40B4-BE49-F238E27FC236}">
                <a16:creationId xmlns:a16="http://schemas.microsoft.com/office/drawing/2014/main" id="{2B42D09D-EEF4-2390-0CCA-36DB28C7C7A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rPr>
              <a:t>This slide tests input validation. We're ensuring the system checks user input for correctness. These tests cover empty, short, and incorrect data type inputs. The system should only accept the valid input.</a:t>
            </a:r>
          </a:p>
          <a:p>
            <a:pPr marL="0" lvl="0" indent="0" algn="l" rtl="0">
              <a:lnSpc>
                <a:spcPct val="100000"/>
              </a:lnSpc>
              <a:spcBef>
                <a:spcPts val="0"/>
              </a:spcBef>
              <a:spcAft>
                <a:spcPts val="0"/>
              </a:spcAft>
              <a:buSzPts val="1100"/>
              <a:buNone/>
            </a:pPr>
            <a:endParaRPr dirty="0"/>
          </a:p>
        </p:txBody>
      </p:sp>
    </p:spTree>
    <p:extLst>
      <p:ext uri="{BB962C8B-B14F-4D97-AF65-F5344CB8AC3E}">
        <p14:creationId xmlns:p14="http://schemas.microsoft.com/office/powerpoint/2010/main" val="181985640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video" Target="../media/media1.mp4"/><Relationship Id="rId7" Type="http://schemas.openxmlformats.org/officeDocument/2006/relationships/image" Target="../media/image4.png"/><Relationship Id="rId2" Type="http://schemas.microsoft.com/office/2007/relationships/media" Target="../media/media1.mp4"/><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video" Target="../media/media10.mp4"/><Relationship Id="rId7" Type="http://schemas.openxmlformats.org/officeDocument/2006/relationships/image" Target="../media/image4.png"/><Relationship Id="rId2" Type="http://schemas.microsoft.com/office/2007/relationships/media" Target="../media/media10.mp4"/><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video" Target="../media/media11.mp4"/><Relationship Id="rId7" Type="http://schemas.openxmlformats.org/officeDocument/2006/relationships/image" Target="../media/image4.png"/><Relationship Id="rId2" Type="http://schemas.microsoft.com/office/2007/relationships/media" Target="../media/media11.mp4"/><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video" Target="../media/media12.mp4"/><Relationship Id="rId7" Type="http://schemas.openxmlformats.org/officeDocument/2006/relationships/image" Target="../media/image3.png"/><Relationship Id="rId2" Type="http://schemas.microsoft.com/office/2007/relationships/media" Target="../media/media12.mp4"/><Relationship Id="rId1" Type="http://schemas.openxmlformats.org/officeDocument/2006/relationships/tags" Target="../tags/tag13.xml"/><Relationship Id="rId6" Type="http://schemas.openxmlformats.org/officeDocument/2006/relationships/image" Target="../media/image6.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video" Target="../media/media13.mp4"/><Relationship Id="rId7" Type="http://schemas.openxmlformats.org/officeDocument/2006/relationships/image" Target="../media/image4.png"/><Relationship Id="rId2" Type="http://schemas.microsoft.com/office/2007/relationships/media" Target="../media/media13.mp4"/><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video" Target="../media/media14.mp4"/><Relationship Id="rId7" Type="http://schemas.openxmlformats.org/officeDocument/2006/relationships/image" Target="../media/image4.png"/><Relationship Id="rId2" Type="http://schemas.microsoft.com/office/2007/relationships/media" Target="../media/media14.mp4"/><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video" Target="../media/media15.mp4"/><Relationship Id="rId7" Type="http://schemas.openxmlformats.org/officeDocument/2006/relationships/image" Target="../media/image4.png"/><Relationship Id="rId2" Type="http://schemas.microsoft.com/office/2007/relationships/media" Target="../media/media15.mp4"/><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video" Target="../media/media16.mp4"/><Relationship Id="rId7" Type="http://schemas.openxmlformats.org/officeDocument/2006/relationships/image" Target="../media/image4.png"/><Relationship Id="rId2" Type="http://schemas.microsoft.com/office/2007/relationships/media" Target="../media/media16.mp4"/><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hyperlink" Target="https://www.iso.org/standard/77932.html" TargetMode="External"/><Relationship Id="rId3" Type="http://schemas.openxmlformats.org/officeDocument/2006/relationships/video" Target="../media/media17.mp4"/><Relationship Id="rId7" Type="http://schemas.openxmlformats.org/officeDocument/2006/relationships/hyperlink" Target="https://owasp.org/" TargetMode="External"/><Relationship Id="rId2" Type="http://schemas.microsoft.com/office/2007/relationships/media" Target="../media/media17.mp4"/><Relationship Id="rId1" Type="http://schemas.openxmlformats.org/officeDocument/2006/relationships/tags" Target="../tags/tag18.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video" Target="../media/media2.mp4"/><Relationship Id="rId7" Type="http://schemas.openxmlformats.org/officeDocument/2006/relationships/image" Target="../media/image3.png"/><Relationship Id="rId2" Type="http://schemas.microsoft.com/office/2007/relationships/media" Target="../media/media2.mp4"/><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video" Target="../media/media3.mp4"/><Relationship Id="rId7" Type="http://schemas.openxmlformats.org/officeDocument/2006/relationships/image" Target="../media/image4.png"/><Relationship Id="rId2" Type="http://schemas.microsoft.com/office/2007/relationships/media" Target="../media/media3.mp4"/><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video" Target="../media/media4.mp4"/><Relationship Id="rId7" Type="http://schemas.openxmlformats.org/officeDocument/2006/relationships/image" Target="../media/image4.png"/><Relationship Id="rId2" Type="http://schemas.microsoft.com/office/2007/relationships/media" Target="../media/media4.mp4"/><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video" Target="../media/media5.mp4"/><Relationship Id="rId7" Type="http://schemas.openxmlformats.org/officeDocument/2006/relationships/image" Target="../media/image4.png"/><Relationship Id="rId2" Type="http://schemas.microsoft.com/office/2007/relationships/media" Target="../media/media5.mp4"/><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video" Target="../media/media6.mp4"/><Relationship Id="rId7" Type="http://schemas.openxmlformats.org/officeDocument/2006/relationships/image" Target="../media/image4.png"/><Relationship Id="rId2" Type="http://schemas.microsoft.com/office/2007/relationships/media" Target="../media/media6.mp4"/><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video" Target="../media/media7.mp4"/><Relationship Id="rId7" Type="http://schemas.openxmlformats.org/officeDocument/2006/relationships/image" Target="../media/image4.png"/><Relationship Id="rId2" Type="http://schemas.microsoft.com/office/2007/relationships/media" Target="../media/media7.mp4"/><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video" Target="../media/media8.mp4"/><Relationship Id="rId7" Type="http://schemas.openxmlformats.org/officeDocument/2006/relationships/image" Target="../media/image4.png"/><Relationship Id="rId2" Type="http://schemas.microsoft.com/office/2007/relationships/media" Target="../media/media8.mp4"/><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video" Target="../media/media9.mp4"/><Relationship Id="rId7" Type="http://schemas.openxmlformats.org/officeDocument/2006/relationships/image" Target="../media/image4.png"/><Relationship Id="rId2" Type="http://schemas.microsoft.com/office/2007/relationships/media" Target="../media/media9.mp4"/><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Mohammed Khan</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6" name="Video 15">
            <a:hlinkClick r:id="" action="ppaction://media"/>
            <a:extLst>
              <a:ext uri="{FF2B5EF4-FFF2-40B4-BE49-F238E27FC236}">
                <a16:creationId xmlns:a16="http://schemas.microsoft.com/office/drawing/2014/main" id="{A64EA786-4CFB-8796-5350-6C2C6864F548}"/>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4335"/>
    </mc:Choice>
    <mc:Fallback>
      <p:transition spd="slow" advTm="24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DF595228-4D60-DF43-D97B-869BCE2D169E}"/>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DDABF020-20D0-8027-F19C-6BE4DD5C30D1}"/>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3</a:t>
            </a:r>
            <a:endParaRPr dirty="0"/>
          </a:p>
        </p:txBody>
      </p:sp>
      <p:pic>
        <p:nvPicPr>
          <p:cNvPr id="197" name="Google Shape;197;g9504e29505_0_0" descr="Green Pace logo">
            <a:extLst>
              <a:ext uri="{FF2B5EF4-FFF2-40B4-BE49-F238E27FC236}">
                <a16:creationId xmlns:a16="http://schemas.microsoft.com/office/drawing/2014/main" id="{C9E16ABC-F8BA-330B-E4E6-00C2629C5E84}"/>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Rectangle 2">
            <a:extLst>
              <a:ext uri="{FF2B5EF4-FFF2-40B4-BE49-F238E27FC236}">
                <a16:creationId xmlns:a16="http://schemas.microsoft.com/office/drawing/2014/main" id="{42B41FEE-DB9A-78A4-3A9B-98A61D773A8D}"/>
              </a:ext>
            </a:extLst>
          </p:cNvPr>
          <p:cNvSpPr>
            <a:spLocks noGrp="1" noChangeArrowheads="1"/>
          </p:cNvSpPr>
          <p:nvPr>
            <p:ph type="body" idx="1"/>
          </p:nvPr>
        </p:nvSpPr>
        <p:spPr bwMode="auto">
          <a:xfrm>
            <a:off x="685799" y="2080199"/>
            <a:ext cx="9929192" cy="46474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bg1"/>
                </a:solidFill>
                <a:effectLst/>
                <a:latin typeface="Century Gothic" panose="020B0502020202020204" pitchFamily="34" charset="0"/>
              </a:rPr>
              <a:t>Unit Test 3: Are exceptions handled correctly?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Century Gothic" panose="020B0502020202020204" pitchFamily="34" charset="0"/>
              </a:rPr>
              <a:t>Vulnerability:</a:t>
            </a:r>
            <a:r>
              <a:rPr kumimoji="0" lang="en-US" altLang="en-US" sz="2000" b="0" i="0" u="none" strike="noStrike" cap="none" normalizeH="0" baseline="0" dirty="0">
                <a:ln>
                  <a:noFill/>
                </a:ln>
                <a:solidFill>
                  <a:schemeClr val="bg1"/>
                </a:solidFill>
                <a:effectLst/>
                <a:latin typeface="Century Gothic" panose="020B0502020202020204" pitchFamily="34" charset="0"/>
              </a:rPr>
              <a:t> STD-007-GEN: Exceptions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Century Gothic" panose="020B0502020202020204" pitchFamily="34" charset="0"/>
              </a:rPr>
              <a:t>Test Cases:</a:t>
            </a:r>
            <a:r>
              <a:rPr kumimoji="0" lang="en-US" altLang="en-US" sz="2000" b="0" i="0" u="none" strike="noStrike" cap="none" normalizeH="0" baseline="0" dirty="0">
                <a:ln>
                  <a:noFill/>
                </a:ln>
                <a:solidFill>
                  <a:schemeClr val="bg1"/>
                </a:solidFill>
                <a:effectLst/>
                <a:latin typeface="Century Gothic" panose="020B0502020202020204" pitchFamily="34" charset="0"/>
              </a:rPr>
              <a:t> </a:t>
            </a:r>
          </a:p>
          <a:p>
            <a:pPr marL="457200" lvl="1" indent="0" eaLnBrk="0" fontAlgn="base" hangingPunct="0">
              <a:lnSpc>
                <a:spcPct val="100000"/>
              </a:lnSpc>
              <a:spcBef>
                <a:spcPct val="0"/>
              </a:spcBef>
              <a:spcAft>
                <a:spcPct val="0"/>
              </a:spcAft>
              <a:buClrTx/>
              <a:buSzTx/>
              <a:buFontTx/>
              <a:buAutoNum type="arabicPeriod"/>
            </a:pPr>
            <a:r>
              <a:rPr kumimoji="0" lang="en-US" altLang="en-US" sz="1800" b="0" i="0" u="none" strike="noStrike" cap="none" normalizeH="0" baseline="0" dirty="0">
                <a:ln>
                  <a:noFill/>
                </a:ln>
                <a:solidFill>
                  <a:schemeClr val="bg1"/>
                </a:solidFill>
                <a:effectLst/>
                <a:latin typeface="Century Gothic" panose="020B0502020202020204" pitchFamily="34" charset="0"/>
              </a:rPr>
              <a:t>Action: Attempt to divide by zero.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Exception caught and handled</a:t>
            </a:r>
            <a:r>
              <a:rPr lang="en-US" altLang="en-US" dirty="0">
                <a:solidFill>
                  <a:schemeClr val="bg1"/>
                </a:solidFill>
                <a:latin typeface="Century Gothic" panose="020B0502020202020204" pitchFamily="34" charset="0"/>
              </a:rPr>
              <a:t>,</a:t>
            </a:r>
            <a:r>
              <a:rPr kumimoji="0" lang="en-US" altLang="en-US" b="0" i="0" u="none" strike="noStrike" cap="none" normalizeH="0" baseline="0" dirty="0">
                <a:ln>
                  <a:noFill/>
                </a:ln>
                <a:solidFill>
                  <a:schemeClr val="bg1"/>
                </a:solidFill>
                <a:effectLst/>
                <a:latin typeface="Century Gothic" panose="020B0502020202020204" pitchFamily="34" charset="0"/>
              </a:rPr>
              <a:t> graceful error message displayed. </a:t>
            </a:r>
          </a:p>
          <a:p>
            <a:pPr marL="457200" lvl="1" indent="0" eaLnBrk="0" fontAlgn="base" hangingPunct="0">
              <a:lnSpc>
                <a:spcPct val="100000"/>
              </a:lnSpc>
              <a:spcBef>
                <a:spcPct val="0"/>
              </a:spcBef>
              <a:spcAft>
                <a:spcPct val="0"/>
              </a:spcAft>
              <a:buClrTx/>
              <a:buSzTx/>
              <a:buFontTx/>
              <a:buAutoNum type="arabicPeriod" startAt="2"/>
            </a:pPr>
            <a:r>
              <a:rPr kumimoji="0" lang="en-US" altLang="en-US" sz="1800" b="0" i="0" u="none" strike="noStrike" cap="none" normalizeH="0" baseline="0" dirty="0">
                <a:ln>
                  <a:noFill/>
                </a:ln>
                <a:solidFill>
                  <a:schemeClr val="bg1"/>
                </a:solidFill>
                <a:effectLst/>
                <a:latin typeface="Century Gothic" panose="020B0502020202020204" pitchFamily="34" charset="0"/>
              </a:rPr>
              <a:t>Action: Attempt to open a non</a:t>
            </a:r>
            <a:r>
              <a:rPr lang="en-US" altLang="en-US" sz="1800" dirty="0">
                <a:solidFill>
                  <a:schemeClr val="bg1"/>
                </a:solidFill>
                <a:latin typeface="Century Gothic" panose="020B0502020202020204" pitchFamily="34" charset="0"/>
              </a:rPr>
              <a:t>-</a:t>
            </a:r>
            <a:r>
              <a:rPr kumimoji="0" lang="en-US" altLang="en-US" sz="1800" b="0" i="0" u="none" strike="noStrike" cap="none" normalizeH="0" baseline="0" dirty="0">
                <a:ln>
                  <a:noFill/>
                </a:ln>
                <a:solidFill>
                  <a:schemeClr val="bg1"/>
                </a:solidFill>
                <a:effectLst/>
                <a:latin typeface="Century Gothic" panose="020B0502020202020204" pitchFamily="34" charset="0"/>
              </a:rPr>
              <a:t>existent file.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Exception caught and handled, appropriate error message. </a:t>
            </a:r>
          </a:p>
          <a:p>
            <a:pPr marL="457200" lvl="1" indent="0" eaLnBrk="0" fontAlgn="base" hangingPunct="0">
              <a:lnSpc>
                <a:spcPct val="100000"/>
              </a:lnSpc>
              <a:spcBef>
                <a:spcPct val="0"/>
              </a:spcBef>
              <a:spcAft>
                <a:spcPct val="0"/>
              </a:spcAft>
              <a:buClrTx/>
              <a:buSzTx/>
              <a:buFontTx/>
              <a:buAutoNum type="arabicPeriod" startAt="3"/>
            </a:pPr>
            <a:r>
              <a:rPr kumimoji="0" lang="en-US" altLang="en-US" sz="1800" b="0" i="0" u="none" strike="noStrike" cap="none" normalizeH="0" baseline="0" dirty="0">
                <a:ln>
                  <a:noFill/>
                </a:ln>
                <a:solidFill>
                  <a:schemeClr val="bg1"/>
                </a:solidFill>
                <a:effectLst/>
                <a:latin typeface="Century Gothic" panose="020B0502020202020204" pitchFamily="34" charset="0"/>
              </a:rPr>
              <a:t>Action: Provide null input to a function that doesn't allow it.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Exception caught and handled, system remains stable. </a:t>
            </a:r>
          </a:p>
          <a:p>
            <a:pPr marL="457200" lvl="1" indent="0" eaLnBrk="0" fontAlgn="base" hangingPunct="0">
              <a:lnSpc>
                <a:spcPct val="100000"/>
              </a:lnSpc>
              <a:spcBef>
                <a:spcPct val="0"/>
              </a:spcBef>
              <a:spcAft>
                <a:spcPct val="0"/>
              </a:spcAft>
              <a:buClrTx/>
              <a:buSzTx/>
              <a:buFontTx/>
              <a:buAutoNum type="arabicPeriod" startAt="4"/>
            </a:pPr>
            <a:r>
              <a:rPr kumimoji="0" lang="en-US" altLang="en-US" sz="1800" b="0" i="0" u="none" strike="noStrike" cap="none" normalizeH="0" baseline="0" dirty="0">
                <a:ln>
                  <a:noFill/>
                </a:ln>
                <a:solidFill>
                  <a:schemeClr val="bg1"/>
                </a:solidFill>
                <a:effectLst/>
                <a:latin typeface="Century Gothic" panose="020B0502020202020204" pitchFamily="34" charset="0"/>
              </a:rPr>
              <a:t>Action: Provide valid input.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Function executes successfully.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Century Gothic" panose="020B0502020202020204" pitchFamily="34" charset="0"/>
              </a:rPr>
              <a:t>Results:</a:t>
            </a:r>
            <a:r>
              <a:rPr kumimoji="0" lang="en-US" altLang="en-US" sz="2000" b="0" i="0" u="none" strike="noStrike" cap="none" normalizeH="0" baseline="0" dirty="0">
                <a:ln>
                  <a:noFill/>
                </a:ln>
                <a:solidFill>
                  <a:schemeClr val="bg1"/>
                </a:solidFill>
                <a:effectLst/>
                <a:latin typeface="Century Gothic" panose="020B0502020202020204" pitchFamily="34" charset="0"/>
              </a:rPr>
              <a:t> </a:t>
            </a:r>
          </a:p>
          <a:p>
            <a:pPr marL="457200" lvl="1" indent="0" eaLnBrk="0" fontAlgn="base"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Century Gothic" panose="020B0502020202020204" pitchFamily="34" charset="0"/>
              </a:rPr>
              <a:t>The system gracefully handled exceptions. </a:t>
            </a:r>
          </a:p>
          <a:p>
            <a:pPr marL="457200" lvl="1" indent="0" eaLnBrk="0" fontAlgn="base"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Century Gothic" panose="020B0502020202020204" pitchFamily="34" charset="0"/>
              </a:rPr>
              <a:t>The system performed the action successfully with valid input.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bg1"/>
              </a:solidFill>
              <a:effectLst/>
              <a:latin typeface="Century Gothic" panose="020B0502020202020204" pitchFamily="34" charset="0"/>
            </a:endParaRPr>
          </a:p>
        </p:txBody>
      </p:sp>
      <p:pic>
        <p:nvPicPr>
          <p:cNvPr id="7" name="Video 6">
            <a:hlinkClick r:id="" action="ppaction://media"/>
            <a:extLst>
              <a:ext uri="{FF2B5EF4-FFF2-40B4-BE49-F238E27FC236}">
                <a16:creationId xmlns:a16="http://schemas.microsoft.com/office/drawing/2014/main" id="{93495BC1-854D-B5FC-33C5-5205E393502F}"/>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415795280"/>
      </p:ext>
    </p:extLst>
  </p:cSld>
  <p:clrMapOvr>
    <a:masterClrMapping/>
  </p:clrMapOvr>
  <mc:AlternateContent xmlns:mc="http://schemas.openxmlformats.org/markup-compatibility/2006">
    <mc:Choice xmlns:p14="http://schemas.microsoft.com/office/powerpoint/2010/main" Requires="p14">
      <p:transition spd="slow" p14:dur="2000" advTm="22910"/>
    </mc:Choice>
    <mc:Fallback>
      <p:transition spd="slow" advTm="22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06B4FF02-2A35-11F5-ECEB-CF66E4A7925C}"/>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06CC3B93-623B-D2B3-52BC-F9D10B45E126}"/>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4</a:t>
            </a:r>
            <a:endParaRPr dirty="0"/>
          </a:p>
        </p:txBody>
      </p:sp>
      <p:pic>
        <p:nvPicPr>
          <p:cNvPr id="197" name="Google Shape;197;g9504e29505_0_0" descr="Green Pace logo">
            <a:extLst>
              <a:ext uri="{FF2B5EF4-FFF2-40B4-BE49-F238E27FC236}">
                <a16:creationId xmlns:a16="http://schemas.microsoft.com/office/drawing/2014/main" id="{5F3F6F63-3433-FAF1-01C9-E3F54118B916}"/>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 Placeholder 1">
            <a:extLst>
              <a:ext uri="{FF2B5EF4-FFF2-40B4-BE49-F238E27FC236}">
                <a16:creationId xmlns:a16="http://schemas.microsoft.com/office/drawing/2014/main" id="{976DE747-AFC5-9EBE-D6C8-C8C64780D464}"/>
              </a:ext>
            </a:extLst>
          </p:cNvPr>
          <p:cNvSpPr>
            <a:spLocks noGrp="1" noChangeArrowheads="1"/>
          </p:cNvSpPr>
          <p:nvPr>
            <p:ph type="body" idx="1"/>
          </p:nvPr>
        </p:nvSpPr>
        <p:spPr bwMode="auto">
          <a:xfrm>
            <a:off x="685800" y="1926126"/>
            <a:ext cx="10452100" cy="4955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bg1"/>
                </a:solidFill>
                <a:effectLst/>
                <a:latin typeface="Century Gothic" panose="020B0502020202020204" pitchFamily="34" charset="0"/>
              </a:rPr>
              <a:t>Unit Test 4: Does the system protect memory?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Century Gothic" panose="020B0502020202020204" pitchFamily="34" charset="0"/>
              </a:rPr>
              <a:t>Vulnerability:</a:t>
            </a:r>
            <a:r>
              <a:rPr kumimoji="0" lang="en-US" altLang="en-US" sz="2000" b="0" i="0" u="none" strike="noStrike" cap="none" normalizeH="0" baseline="0" dirty="0">
                <a:ln>
                  <a:noFill/>
                </a:ln>
                <a:solidFill>
                  <a:schemeClr val="bg1"/>
                </a:solidFill>
                <a:effectLst/>
                <a:latin typeface="Century Gothic" panose="020B0502020202020204" pitchFamily="34" charset="0"/>
              </a:rPr>
              <a:t> STD-005-GEN: Memory Protection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Century Gothic" panose="020B0502020202020204" pitchFamily="34" charset="0"/>
              </a:rPr>
              <a:t>Test Cases:</a:t>
            </a:r>
            <a:r>
              <a:rPr kumimoji="0" lang="en-US" altLang="en-US" sz="2000" b="0" i="0" u="none" strike="noStrike" cap="none" normalizeH="0" baseline="0" dirty="0">
                <a:ln>
                  <a:noFill/>
                </a:ln>
                <a:solidFill>
                  <a:schemeClr val="bg1"/>
                </a:solidFill>
                <a:effectLst/>
                <a:latin typeface="Century Gothic" panose="020B0502020202020204" pitchFamily="34" charset="0"/>
              </a:rPr>
              <a:t> </a:t>
            </a:r>
          </a:p>
          <a:p>
            <a:pPr marL="457200" lvl="1" indent="0" eaLnBrk="0" fontAlgn="base" hangingPunct="0">
              <a:lnSpc>
                <a:spcPct val="100000"/>
              </a:lnSpc>
              <a:spcBef>
                <a:spcPct val="0"/>
              </a:spcBef>
              <a:spcAft>
                <a:spcPct val="0"/>
              </a:spcAft>
              <a:buClrTx/>
              <a:buSzTx/>
              <a:buFontTx/>
              <a:buAutoNum type="arabicPeriod"/>
            </a:pPr>
            <a:r>
              <a:rPr kumimoji="0" lang="en-US" altLang="en-US" sz="1800" b="0" i="0" u="none" strike="noStrike" cap="none" normalizeH="0" baseline="0" dirty="0">
                <a:ln>
                  <a:noFill/>
                </a:ln>
                <a:solidFill>
                  <a:schemeClr val="bg1"/>
                </a:solidFill>
                <a:effectLst/>
                <a:latin typeface="Century Gothic" panose="020B0502020202020204" pitchFamily="34" charset="0"/>
              </a:rPr>
              <a:t>Action: Attempt to write beyond the allocated buffer.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The system prevents the write, no crash or data corruption. </a:t>
            </a:r>
          </a:p>
          <a:p>
            <a:pPr marL="457200" lvl="1" indent="0" eaLnBrk="0" fontAlgn="base" hangingPunct="0">
              <a:lnSpc>
                <a:spcPct val="100000"/>
              </a:lnSpc>
              <a:spcBef>
                <a:spcPct val="0"/>
              </a:spcBef>
              <a:spcAft>
                <a:spcPct val="0"/>
              </a:spcAft>
              <a:buClrTx/>
              <a:buSzTx/>
              <a:buFontTx/>
              <a:buAutoNum type="arabicPeriod" startAt="2"/>
            </a:pPr>
            <a:r>
              <a:rPr kumimoji="0" lang="en-US" altLang="en-US" sz="1800" b="0" i="0" u="none" strike="noStrike" cap="none" normalizeH="0" baseline="0" dirty="0">
                <a:ln>
                  <a:noFill/>
                </a:ln>
                <a:solidFill>
                  <a:schemeClr val="bg1"/>
                </a:solidFill>
                <a:effectLst/>
                <a:latin typeface="Century Gothic" panose="020B0502020202020204" pitchFamily="34" charset="0"/>
              </a:rPr>
              <a:t>Action: Attempt to access memory that has been freed.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The system prevents the access, no crash. </a:t>
            </a:r>
          </a:p>
          <a:p>
            <a:pPr marL="457200" lvl="1" indent="0" eaLnBrk="0" fontAlgn="base" hangingPunct="0">
              <a:lnSpc>
                <a:spcPct val="100000"/>
              </a:lnSpc>
              <a:spcBef>
                <a:spcPct val="0"/>
              </a:spcBef>
              <a:spcAft>
                <a:spcPct val="0"/>
              </a:spcAft>
              <a:buClrTx/>
              <a:buSzTx/>
              <a:buFontTx/>
              <a:buAutoNum type="arabicPeriod" startAt="3"/>
            </a:pPr>
            <a:r>
              <a:rPr kumimoji="0" lang="en-US" altLang="en-US" sz="1800" b="0" i="0" u="none" strike="noStrike" cap="none" normalizeH="0" baseline="0" dirty="0">
                <a:ln>
                  <a:noFill/>
                </a:ln>
                <a:solidFill>
                  <a:schemeClr val="bg1"/>
                </a:solidFill>
                <a:effectLst/>
                <a:latin typeface="Century Gothic" panose="020B0502020202020204" pitchFamily="34" charset="0"/>
              </a:rPr>
              <a:t>Action: Allocate a large amount of memory.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The system allocates memory successfully or throws a controlled exception if memory is insufficient. </a:t>
            </a:r>
          </a:p>
          <a:p>
            <a:pPr marL="457200" lvl="1" indent="0" eaLnBrk="0" fontAlgn="base" hangingPunct="0">
              <a:lnSpc>
                <a:spcPct val="100000"/>
              </a:lnSpc>
              <a:spcBef>
                <a:spcPct val="0"/>
              </a:spcBef>
              <a:spcAft>
                <a:spcPct val="0"/>
              </a:spcAft>
              <a:buClrTx/>
              <a:buSzTx/>
              <a:buFontTx/>
              <a:buAutoNum type="arabicPeriod" startAt="4"/>
            </a:pPr>
            <a:r>
              <a:rPr kumimoji="0" lang="en-US" altLang="en-US" sz="1800" b="0" i="0" u="none" strike="noStrike" cap="none" normalizeH="0" baseline="0" dirty="0">
                <a:ln>
                  <a:noFill/>
                </a:ln>
                <a:solidFill>
                  <a:schemeClr val="bg1"/>
                </a:solidFill>
                <a:effectLst/>
                <a:latin typeface="Century Gothic" panose="020B0502020202020204" pitchFamily="34" charset="0"/>
              </a:rPr>
              <a:t>Action: Write within allocated memory bounds.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Write operation successful.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Century Gothic" panose="020B0502020202020204" pitchFamily="34" charset="0"/>
              </a:rPr>
              <a:t>Results:</a:t>
            </a:r>
            <a:r>
              <a:rPr kumimoji="0" lang="en-US" altLang="en-US" sz="2000" b="0" i="0" u="none" strike="noStrike" cap="none" normalizeH="0" baseline="0" dirty="0">
                <a:ln>
                  <a:noFill/>
                </a:ln>
                <a:solidFill>
                  <a:schemeClr val="bg1"/>
                </a:solidFill>
                <a:effectLst/>
                <a:latin typeface="Century Gothic" panose="020B0502020202020204" pitchFamily="34" charset="0"/>
              </a:rPr>
              <a:t> </a:t>
            </a:r>
          </a:p>
          <a:p>
            <a:pPr marL="457200" lvl="1" indent="0" eaLnBrk="0" fontAlgn="base"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Century Gothic" panose="020B0502020202020204" pitchFamily="34" charset="0"/>
              </a:rPr>
              <a:t>The system prevented memory errors. </a:t>
            </a:r>
          </a:p>
          <a:p>
            <a:pPr marL="457200" lvl="1" indent="0" eaLnBrk="0" fontAlgn="base"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Century Gothic" panose="020B0502020202020204" pitchFamily="34" charset="0"/>
              </a:rPr>
              <a:t>The system correctly allocated memory. </a:t>
            </a:r>
          </a:p>
          <a:p>
            <a:pPr marL="457200" lvl="1" indent="0" eaLnBrk="0" fontAlgn="base"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Century Gothic" panose="020B0502020202020204" pitchFamily="34" charset="0"/>
              </a:rPr>
              <a:t>The system successfully wrote within allocated memory.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0" i="0" u="none" strike="noStrike" cap="none" normalizeH="0" baseline="0" dirty="0">
              <a:ln>
                <a:noFill/>
              </a:ln>
              <a:solidFill>
                <a:schemeClr val="bg1"/>
              </a:solidFill>
              <a:effectLst/>
              <a:latin typeface="Century Gothic" panose="020B0502020202020204" pitchFamily="34" charset="0"/>
            </a:endParaRPr>
          </a:p>
        </p:txBody>
      </p:sp>
      <p:pic>
        <p:nvPicPr>
          <p:cNvPr id="6" name="Video 5">
            <a:hlinkClick r:id="" action="ppaction://media"/>
            <a:extLst>
              <a:ext uri="{FF2B5EF4-FFF2-40B4-BE49-F238E27FC236}">
                <a16:creationId xmlns:a16="http://schemas.microsoft.com/office/drawing/2014/main" id="{14E628CF-F1F9-6401-F1FB-C36E5D71E960}"/>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845930087"/>
      </p:ext>
    </p:extLst>
  </p:cSld>
  <p:clrMapOvr>
    <a:masterClrMapping/>
  </p:clrMapOvr>
  <mc:AlternateContent xmlns:mc="http://schemas.openxmlformats.org/markup-compatibility/2006">
    <mc:Choice xmlns:p14="http://schemas.microsoft.com/office/powerpoint/2010/main" Requires="p14">
      <p:transition spd="slow" p14:dur="2000" advTm="27301"/>
    </mc:Choice>
    <mc:Fallback>
      <p:transition spd="slow" advTm="27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5" name="Video 4">
            <a:hlinkClick r:id="" action="ppaction://media"/>
            <a:extLst>
              <a:ext uri="{FF2B5EF4-FFF2-40B4-BE49-F238E27FC236}">
                <a16:creationId xmlns:a16="http://schemas.microsoft.com/office/drawing/2014/main" id="{1B6997E3-EE24-B34E-88E4-DC99C53FFA00}"/>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8"/>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2171"/>
    </mc:Choice>
    <mc:Fallback>
      <p:transition spd="slow" advTm="621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457200" lvl="1" indent="0" algn="l" rtl="0">
              <a:lnSpc>
                <a:spcPct val="90000"/>
              </a:lnSpc>
              <a:spcBef>
                <a:spcPts val="0"/>
              </a:spcBef>
              <a:spcAft>
                <a:spcPts val="0"/>
              </a:spcAft>
              <a:buClr>
                <a:schemeClr val="lt1"/>
              </a:buClr>
              <a:buSzPts val="2000"/>
              <a:buNone/>
            </a:pPr>
            <a:r>
              <a:rPr lang="en-US" sz="1400" b="1" dirty="0" err="1"/>
              <a:t>DevSecOps</a:t>
            </a:r>
            <a:r>
              <a:rPr lang="en-US" sz="1400" dirty="0"/>
              <a:t> is a way of building software that includes security at every step, from planning and writing code to testing, releasing, and running it. Instead of checking for security problems at the end, </a:t>
            </a:r>
            <a:r>
              <a:rPr lang="en-US" sz="1400" dirty="0" err="1"/>
              <a:t>DevSecOps</a:t>
            </a:r>
            <a:r>
              <a:rPr lang="en-US" sz="1400" dirty="0"/>
              <a:t> helps teams find and fix issues early by using automated tools. These tools can check the code, scan for risky dependencies, and watch for secrets or misconfigurations. It also encourages developers, security, and operations teams to work together closely. The main goal is to deliver software faster with fewer bugs and with built-in security.</a:t>
            </a:r>
          </a:p>
          <a:p>
            <a:pPr marL="457200" lvl="1" indent="0" algn="l" rtl="0">
              <a:lnSpc>
                <a:spcPct val="90000"/>
              </a:lnSpc>
              <a:spcBef>
                <a:spcPts val="0"/>
              </a:spcBef>
              <a:spcAft>
                <a:spcPts val="0"/>
              </a:spcAft>
              <a:buClr>
                <a:schemeClr val="lt1"/>
              </a:buClr>
              <a:buSzPts val="2000"/>
              <a:buNone/>
            </a:pPr>
            <a:endParaRPr lang="en-US" sz="1400" dirty="0"/>
          </a:p>
          <a:p>
            <a:pPr marL="457200" lvl="1" indent="0" algn="l" rtl="0">
              <a:lnSpc>
                <a:spcPct val="90000"/>
              </a:lnSpc>
              <a:spcBef>
                <a:spcPts val="0"/>
              </a:spcBef>
              <a:spcAft>
                <a:spcPts val="0"/>
              </a:spcAft>
              <a:buClr>
                <a:schemeClr val="lt1"/>
              </a:buClr>
              <a:buSzPts val="2000"/>
              <a:buNone/>
            </a:pPr>
            <a:endParaRPr sz="16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E6756FAE-A8AB-97CD-9C5F-8B2885B56207}"/>
              </a:ext>
            </a:extLst>
          </p:cNvPr>
          <p:cNvGraphicFramePr>
            <a:graphicFrameLocks noGrp="1"/>
          </p:cNvGraphicFramePr>
          <p:nvPr>
            <p:extLst>
              <p:ext uri="{D42A27DB-BD31-4B8C-83A1-F6EECF244321}">
                <p14:modId xmlns:p14="http://schemas.microsoft.com/office/powerpoint/2010/main" val="3144496456"/>
              </p:ext>
            </p:extLst>
          </p:nvPr>
        </p:nvGraphicFramePr>
        <p:xfrm>
          <a:off x="1238335" y="3391070"/>
          <a:ext cx="10050201" cy="2010639"/>
        </p:xfrm>
        <a:graphic>
          <a:graphicData uri="http://schemas.openxmlformats.org/drawingml/2006/table">
            <a:tbl>
              <a:tblPr/>
              <a:tblGrid>
                <a:gridCol w="3350067">
                  <a:extLst>
                    <a:ext uri="{9D8B030D-6E8A-4147-A177-3AD203B41FA5}">
                      <a16:colId xmlns:a16="http://schemas.microsoft.com/office/drawing/2014/main" val="2758683634"/>
                    </a:ext>
                  </a:extLst>
                </a:gridCol>
                <a:gridCol w="3350067">
                  <a:extLst>
                    <a:ext uri="{9D8B030D-6E8A-4147-A177-3AD203B41FA5}">
                      <a16:colId xmlns:a16="http://schemas.microsoft.com/office/drawing/2014/main" val="3845821088"/>
                    </a:ext>
                  </a:extLst>
                </a:gridCol>
                <a:gridCol w="3350067">
                  <a:extLst>
                    <a:ext uri="{9D8B030D-6E8A-4147-A177-3AD203B41FA5}">
                      <a16:colId xmlns:a16="http://schemas.microsoft.com/office/drawing/2014/main" val="3889156550"/>
                    </a:ext>
                  </a:extLst>
                </a:gridCol>
              </a:tblGrid>
              <a:tr h="329613">
                <a:tc>
                  <a:txBody>
                    <a:bodyPr/>
                    <a:lstStyle/>
                    <a:p>
                      <a:r>
                        <a:rPr lang="en-US" b="1" dirty="0">
                          <a:solidFill>
                            <a:schemeClr val="bg1"/>
                          </a:solidFill>
                        </a:rPr>
                        <a:t>Tool</a:t>
                      </a:r>
                      <a:endParaRPr lang="en-US" dirty="0">
                        <a:solidFill>
                          <a:schemeClr val="bg1"/>
                        </a:solidFill>
                      </a:endParaRPr>
                    </a:p>
                  </a:txBody>
                  <a:tcPr anchor="ctr">
                    <a:lnL>
                      <a:noFill/>
                    </a:lnL>
                    <a:lnR>
                      <a:noFill/>
                    </a:lnR>
                    <a:lnT>
                      <a:noFill/>
                    </a:lnT>
                    <a:lnB>
                      <a:noFill/>
                    </a:lnB>
                    <a:noFill/>
                  </a:tcPr>
                </a:tc>
                <a:tc>
                  <a:txBody>
                    <a:bodyPr/>
                    <a:lstStyle/>
                    <a:p>
                      <a:r>
                        <a:rPr lang="en-US" b="1" dirty="0">
                          <a:solidFill>
                            <a:schemeClr val="bg1"/>
                          </a:solidFill>
                        </a:rPr>
                        <a:t>Type</a:t>
                      </a:r>
                      <a:endParaRPr lang="en-US" dirty="0">
                        <a:solidFill>
                          <a:schemeClr val="bg1"/>
                        </a:solidFill>
                      </a:endParaRPr>
                    </a:p>
                  </a:txBody>
                  <a:tcPr anchor="ctr">
                    <a:lnL>
                      <a:noFill/>
                    </a:lnL>
                    <a:lnR>
                      <a:noFill/>
                    </a:lnR>
                    <a:lnT>
                      <a:noFill/>
                    </a:lnT>
                    <a:lnB>
                      <a:noFill/>
                    </a:lnB>
                    <a:noFill/>
                  </a:tcPr>
                </a:tc>
                <a:tc>
                  <a:txBody>
                    <a:bodyPr/>
                    <a:lstStyle/>
                    <a:p>
                      <a:r>
                        <a:rPr lang="en-US" b="1">
                          <a:solidFill>
                            <a:schemeClr val="bg1"/>
                          </a:solidFill>
                        </a:rPr>
                        <a:t>Use</a:t>
                      </a:r>
                      <a:endParaRPr lang="en-US">
                        <a:solidFill>
                          <a:schemeClr val="bg1"/>
                        </a:solidFill>
                      </a:endParaRPr>
                    </a:p>
                  </a:txBody>
                  <a:tcPr anchor="ctr">
                    <a:lnL>
                      <a:noFill/>
                    </a:lnL>
                    <a:lnR>
                      <a:noFill/>
                    </a:lnR>
                    <a:lnT>
                      <a:noFill/>
                    </a:lnT>
                    <a:lnB>
                      <a:noFill/>
                    </a:lnB>
                    <a:noFill/>
                  </a:tcPr>
                </a:tc>
                <a:extLst>
                  <a:ext uri="{0D108BD9-81ED-4DB2-BD59-A6C34878D82A}">
                    <a16:rowId xmlns:a16="http://schemas.microsoft.com/office/drawing/2014/main" val="2896767307"/>
                  </a:ext>
                </a:extLst>
              </a:tr>
              <a:tr h="560342">
                <a:tc>
                  <a:txBody>
                    <a:bodyPr/>
                    <a:lstStyle/>
                    <a:p>
                      <a:r>
                        <a:rPr lang="en-US" b="1">
                          <a:solidFill>
                            <a:schemeClr val="bg1"/>
                          </a:solidFill>
                        </a:rPr>
                        <a:t>Coverity</a:t>
                      </a:r>
                      <a:endParaRPr lang="en-US">
                        <a:solidFill>
                          <a:schemeClr val="bg1"/>
                        </a:solidFill>
                      </a:endParaRPr>
                    </a:p>
                  </a:txBody>
                  <a:tcPr anchor="ctr">
                    <a:lnL>
                      <a:noFill/>
                    </a:lnL>
                    <a:lnR>
                      <a:noFill/>
                    </a:lnR>
                    <a:lnT>
                      <a:noFill/>
                    </a:lnT>
                    <a:lnB>
                      <a:noFill/>
                    </a:lnB>
                    <a:noFill/>
                  </a:tcPr>
                </a:tc>
                <a:tc>
                  <a:txBody>
                    <a:bodyPr/>
                    <a:lstStyle/>
                    <a:p>
                      <a:r>
                        <a:rPr lang="en-US" dirty="0">
                          <a:solidFill>
                            <a:schemeClr val="bg1"/>
                          </a:solidFill>
                        </a:rPr>
                        <a:t>Static Analysis SAST</a:t>
                      </a:r>
                    </a:p>
                  </a:txBody>
                  <a:tcPr anchor="ctr">
                    <a:lnL>
                      <a:noFill/>
                    </a:lnL>
                    <a:lnR>
                      <a:noFill/>
                    </a:lnR>
                    <a:lnT>
                      <a:noFill/>
                    </a:lnT>
                    <a:lnB>
                      <a:noFill/>
                    </a:lnB>
                    <a:noFill/>
                  </a:tcPr>
                </a:tc>
                <a:tc>
                  <a:txBody>
                    <a:bodyPr/>
                    <a:lstStyle/>
                    <a:p>
                      <a:r>
                        <a:rPr lang="en-US">
                          <a:solidFill>
                            <a:schemeClr val="bg1"/>
                          </a:solidFill>
                        </a:rPr>
                        <a:t>Detects memory errors, buffer overflows, code flaws</a:t>
                      </a:r>
                    </a:p>
                  </a:txBody>
                  <a:tcPr anchor="ctr">
                    <a:lnL>
                      <a:noFill/>
                    </a:lnL>
                    <a:lnR>
                      <a:noFill/>
                    </a:lnR>
                    <a:lnT>
                      <a:noFill/>
                    </a:lnT>
                    <a:lnB>
                      <a:noFill/>
                    </a:lnB>
                    <a:noFill/>
                  </a:tcPr>
                </a:tc>
                <a:extLst>
                  <a:ext uri="{0D108BD9-81ED-4DB2-BD59-A6C34878D82A}">
                    <a16:rowId xmlns:a16="http://schemas.microsoft.com/office/drawing/2014/main" val="375592110"/>
                  </a:ext>
                </a:extLst>
              </a:tr>
              <a:tr h="560342">
                <a:tc>
                  <a:txBody>
                    <a:bodyPr/>
                    <a:lstStyle/>
                    <a:p>
                      <a:r>
                        <a:rPr lang="en-US" b="1" dirty="0" err="1">
                          <a:solidFill>
                            <a:schemeClr val="bg1"/>
                          </a:solidFill>
                        </a:rPr>
                        <a:t>Cppcheck</a:t>
                      </a:r>
                      <a:endParaRPr lang="en-US" dirty="0">
                        <a:solidFill>
                          <a:schemeClr val="bg1"/>
                        </a:solidFill>
                      </a:endParaRPr>
                    </a:p>
                  </a:txBody>
                  <a:tcPr anchor="ctr">
                    <a:lnL>
                      <a:noFill/>
                    </a:lnL>
                    <a:lnR>
                      <a:noFill/>
                    </a:lnR>
                    <a:lnT>
                      <a:noFill/>
                    </a:lnT>
                    <a:lnB>
                      <a:noFill/>
                    </a:lnB>
                    <a:noFill/>
                  </a:tcPr>
                </a:tc>
                <a:tc>
                  <a:txBody>
                    <a:bodyPr/>
                    <a:lstStyle/>
                    <a:p>
                      <a:r>
                        <a:rPr lang="en-US" dirty="0">
                          <a:solidFill>
                            <a:schemeClr val="bg1"/>
                          </a:solidFill>
                        </a:rPr>
                        <a:t>Static Code Analyzer</a:t>
                      </a:r>
                    </a:p>
                  </a:txBody>
                  <a:tcPr anchor="ctr">
                    <a:lnL>
                      <a:noFill/>
                    </a:lnL>
                    <a:lnR>
                      <a:noFill/>
                    </a:lnR>
                    <a:lnT>
                      <a:noFill/>
                    </a:lnT>
                    <a:lnB>
                      <a:noFill/>
                    </a:lnB>
                    <a:noFill/>
                  </a:tcPr>
                </a:tc>
                <a:tc>
                  <a:txBody>
                    <a:bodyPr/>
                    <a:lstStyle/>
                    <a:p>
                      <a:r>
                        <a:rPr lang="en-US" dirty="0">
                          <a:solidFill>
                            <a:schemeClr val="bg1"/>
                          </a:solidFill>
                        </a:rPr>
                        <a:t>Lightweight tool for C/C++ code quality &amp; safety issues</a:t>
                      </a:r>
                    </a:p>
                  </a:txBody>
                  <a:tcPr anchor="ctr">
                    <a:lnL>
                      <a:noFill/>
                    </a:lnL>
                    <a:lnR>
                      <a:noFill/>
                    </a:lnR>
                    <a:lnT>
                      <a:noFill/>
                    </a:lnT>
                    <a:lnB>
                      <a:noFill/>
                    </a:lnB>
                    <a:noFill/>
                  </a:tcPr>
                </a:tc>
                <a:extLst>
                  <a:ext uri="{0D108BD9-81ED-4DB2-BD59-A6C34878D82A}">
                    <a16:rowId xmlns:a16="http://schemas.microsoft.com/office/drawing/2014/main" val="1350533611"/>
                  </a:ext>
                </a:extLst>
              </a:tr>
              <a:tr h="560342">
                <a:tc>
                  <a:txBody>
                    <a:bodyPr/>
                    <a:lstStyle/>
                    <a:p>
                      <a:r>
                        <a:rPr lang="en-US" b="1">
                          <a:solidFill>
                            <a:schemeClr val="bg1"/>
                          </a:solidFill>
                        </a:rPr>
                        <a:t>Clang Static Analyzer</a:t>
                      </a:r>
                      <a:endParaRPr lang="en-US">
                        <a:solidFill>
                          <a:schemeClr val="bg1"/>
                        </a:solidFill>
                      </a:endParaRPr>
                    </a:p>
                  </a:txBody>
                  <a:tcPr anchor="ctr">
                    <a:lnL>
                      <a:noFill/>
                    </a:lnL>
                    <a:lnR>
                      <a:noFill/>
                    </a:lnR>
                    <a:lnT>
                      <a:noFill/>
                    </a:lnT>
                    <a:lnB>
                      <a:noFill/>
                    </a:lnB>
                    <a:noFill/>
                  </a:tcPr>
                </a:tc>
                <a:tc>
                  <a:txBody>
                    <a:bodyPr/>
                    <a:lstStyle/>
                    <a:p>
                      <a:r>
                        <a:rPr lang="en-US" dirty="0">
                          <a:solidFill>
                            <a:schemeClr val="bg1"/>
                          </a:solidFill>
                        </a:rPr>
                        <a:t>Compiler integrated SAST</a:t>
                      </a:r>
                    </a:p>
                  </a:txBody>
                  <a:tcPr anchor="ctr">
                    <a:lnL>
                      <a:noFill/>
                    </a:lnL>
                    <a:lnR>
                      <a:noFill/>
                    </a:lnR>
                    <a:lnT>
                      <a:noFill/>
                    </a:lnT>
                    <a:lnB>
                      <a:noFill/>
                    </a:lnB>
                    <a:noFill/>
                  </a:tcPr>
                </a:tc>
                <a:tc>
                  <a:txBody>
                    <a:bodyPr/>
                    <a:lstStyle/>
                    <a:p>
                      <a:r>
                        <a:rPr lang="fr-FR" dirty="0" err="1">
                          <a:solidFill>
                            <a:schemeClr val="bg1"/>
                          </a:solidFill>
                        </a:rPr>
                        <a:t>Finds</a:t>
                      </a:r>
                      <a:r>
                        <a:rPr lang="fr-FR" dirty="0">
                          <a:solidFill>
                            <a:schemeClr val="bg1"/>
                          </a:solidFill>
                        </a:rPr>
                        <a:t> </a:t>
                      </a:r>
                      <a:r>
                        <a:rPr lang="fr-FR" dirty="0" err="1">
                          <a:solidFill>
                            <a:schemeClr val="bg1"/>
                          </a:solidFill>
                        </a:rPr>
                        <a:t>logic</a:t>
                      </a:r>
                      <a:r>
                        <a:rPr lang="fr-FR" dirty="0">
                          <a:solidFill>
                            <a:schemeClr val="bg1"/>
                          </a:solidFill>
                        </a:rPr>
                        <a:t> </a:t>
                      </a:r>
                      <a:r>
                        <a:rPr lang="fr-FR" dirty="0" err="1">
                          <a:solidFill>
                            <a:schemeClr val="bg1"/>
                          </a:solidFill>
                        </a:rPr>
                        <a:t>errors</a:t>
                      </a:r>
                      <a:r>
                        <a:rPr lang="fr-FR" dirty="0">
                          <a:solidFill>
                            <a:schemeClr val="bg1"/>
                          </a:solidFill>
                        </a:rPr>
                        <a:t>, </a:t>
                      </a:r>
                      <a:r>
                        <a:rPr lang="fr-FR" dirty="0" err="1">
                          <a:solidFill>
                            <a:schemeClr val="bg1"/>
                          </a:solidFill>
                        </a:rPr>
                        <a:t>null</a:t>
                      </a:r>
                      <a:r>
                        <a:rPr lang="fr-FR" dirty="0">
                          <a:solidFill>
                            <a:schemeClr val="bg1"/>
                          </a:solidFill>
                        </a:rPr>
                        <a:t> </a:t>
                      </a:r>
                      <a:r>
                        <a:rPr lang="fr-FR" dirty="0" err="1">
                          <a:solidFill>
                            <a:schemeClr val="bg1"/>
                          </a:solidFill>
                        </a:rPr>
                        <a:t>dereferences</a:t>
                      </a:r>
                      <a:r>
                        <a:rPr lang="fr-FR" dirty="0">
                          <a:solidFill>
                            <a:schemeClr val="bg1"/>
                          </a:solidFill>
                        </a:rPr>
                        <a:t>, etc.</a:t>
                      </a:r>
                    </a:p>
                  </a:txBody>
                  <a:tcPr anchor="ctr">
                    <a:lnL>
                      <a:noFill/>
                    </a:lnL>
                    <a:lnR>
                      <a:noFill/>
                    </a:lnR>
                    <a:lnT>
                      <a:noFill/>
                    </a:lnT>
                    <a:lnB>
                      <a:noFill/>
                    </a:lnB>
                    <a:noFill/>
                  </a:tcPr>
                </a:tc>
                <a:extLst>
                  <a:ext uri="{0D108BD9-81ED-4DB2-BD59-A6C34878D82A}">
                    <a16:rowId xmlns:a16="http://schemas.microsoft.com/office/drawing/2014/main" val="3922271625"/>
                  </a:ext>
                </a:extLst>
              </a:tr>
            </a:tbl>
          </a:graphicData>
        </a:graphic>
      </p:graphicFrame>
      <p:pic>
        <p:nvPicPr>
          <p:cNvPr id="6" name="Video 5">
            <a:hlinkClick r:id="" action="ppaction://media"/>
            <a:extLst>
              <a:ext uri="{FF2B5EF4-FFF2-40B4-BE49-F238E27FC236}">
                <a16:creationId xmlns:a16="http://schemas.microsoft.com/office/drawing/2014/main" id="{DC9094D5-9EFA-464E-6D5B-2108A1977DA9}"/>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4389"/>
    </mc:Choice>
    <mc:Fallback>
      <p:transition spd="slow" advTm="44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 Placeholder 1">
            <a:extLst>
              <a:ext uri="{FF2B5EF4-FFF2-40B4-BE49-F238E27FC236}">
                <a16:creationId xmlns:a16="http://schemas.microsoft.com/office/drawing/2014/main" id="{FD2ECD2F-8518-4538-0E3F-815706CE90E7}"/>
              </a:ext>
            </a:extLst>
          </p:cNvPr>
          <p:cNvSpPr>
            <a:spLocks noGrp="1" noChangeArrowheads="1"/>
          </p:cNvSpPr>
          <p:nvPr>
            <p:ph type="body" idx="1"/>
          </p:nvPr>
        </p:nvSpPr>
        <p:spPr bwMode="auto">
          <a:xfrm>
            <a:off x="685800" y="1574594"/>
            <a:ext cx="10398274"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600" b="1" i="0" u="none" strike="noStrike" cap="none" normalizeH="0" baseline="0" dirty="0">
                <a:ln>
                  <a:noFill/>
                </a:ln>
                <a:solidFill>
                  <a:schemeClr val="bg1"/>
                </a:solidFill>
                <a:effectLst/>
                <a:latin typeface="Arial" panose="020B0604020202020204" pitchFamily="34" charset="0"/>
              </a:rPr>
              <a:t>Problems:</a:t>
            </a: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solidFill>
                <a:effectLst/>
                <a:latin typeface="Arial" panose="020B0604020202020204" pitchFamily="34" charset="0"/>
              </a:rPr>
              <a:t>Weak code lets hackers in which can caus</a:t>
            </a:r>
            <a:r>
              <a:rPr lang="en-US" altLang="en-US" sz="1600" dirty="0">
                <a:solidFill>
                  <a:schemeClr val="bg1"/>
                </a:solidFill>
                <a:latin typeface="Arial" panose="020B0604020202020204" pitchFamily="34" charset="0"/>
              </a:rPr>
              <a:t>e </a:t>
            </a:r>
            <a:r>
              <a:rPr kumimoji="0" lang="en-US" altLang="en-US" sz="1600" b="0" i="0" u="none" strike="noStrike" cap="none" normalizeH="0" baseline="0" dirty="0">
                <a:ln>
                  <a:noFill/>
                </a:ln>
                <a:solidFill>
                  <a:schemeClr val="bg1"/>
                </a:solidFill>
                <a:effectLst/>
                <a:latin typeface="Arial" panose="020B0604020202020204" pitchFamily="34" charset="0"/>
              </a:rPr>
              <a:t>data loss and system damage. Not following our coding standards makes this more likely.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600" b="1" i="0" u="none" strike="noStrike" cap="none" normalizeH="0" baseline="0" dirty="0">
                <a:ln>
                  <a:noFill/>
                </a:ln>
                <a:solidFill>
                  <a:schemeClr val="bg1"/>
                </a:solidFill>
                <a:effectLst/>
                <a:latin typeface="Arial" panose="020B0604020202020204" pitchFamily="34" charset="0"/>
              </a:rPr>
              <a:t>Solutions:</a:t>
            </a: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solidFill>
                <a:effectLst/>
                <a:latin typeface="Arial" panose="020B0604020202020204" pitchFamily="34" charset="0"/>
              </a:rPr>
              <a:t>Our security policy and code standards help prevent these problems. Testing finds issues early.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600" b="1" i="0" u="none" strike="noStrike" cap="none" normalizeH="0" baseline="0" dirty="0">
                <a:ln>
                  <a:noFill/>
                </a:ln>
                <a:solidFill>
                  <a:schemeClr val="bg1"/>
                </a:solidFill>
                <a:effectLst/>
                <a:latin typeface="Arial" panose="020B0604020202020204" pitchFamily="34" charset="0"/>
              </a:rPr>
              <a:t>If We Wait:</a:t>
            </a: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solidFill>
                <a:effectLst/>
                <a:latin typeface="Arial" panose="020B0604020202020204" pitchFamily="34" charset="0"/>
              </a:rPr>
              <a:t>Waiting means more hacks, costs, and company trust problems.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600" b="1" i="0" u="none" strike="noStrike" cap="none" normalizeH="0" baseline="0" dirty="0">
                <a:ln>
                  <a:noFill/>
                </a:ln>
                <a:solidFill>
                  <a:schemeClr val="bg1"/>
                </a:solidFill>
                <a:effectLst/>
                <a:latin typeface="Arial" panose="020B0604020202020204" pitchFamily="34" charset="0"/>
              </a:rPr>
              <a:t>If We Act Now:</a:t>
            </a: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solidFill>
                <a:effectLst/>
                <a:latin typeface="Arial" panose="020B0604020202020204" pitchFamily="34" charset="0"/>
              </a:rPr>
              <a:t>Acting now makes us safer, improves our code, and helps us follow best practices.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600" b="1" i="0" u="none" strike="noStrike" cap="none" normalizeH="0" baseline="0" dirty="0">
                <a:ln>
                  <a:noFill/>
                </a:ln>
                <a:solidFill>
                  <a:schemeClr val="bg1"/>
                </a:solidFill>
                <a:effectLst/>
                <a:latin typeface="Arial" panose="020B0604020202020204" pitchFamily="34" charset="0"/>
              </a:rPr>
              <a:t>Lacking:</a:t>
            </a: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solidFill>
                <a:effectLst/>
                <a:latin typeface="Arial" panose="020B0604020202020204" pitchFamily="34" charset="0"/>
              </a:rPr>
              <a:t>The policy might miss new threats like AI or IoT. It could also have better plans for responding to attacks.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600" b="1" i="0" u="none" strike="noStrike" cap="none" normalizeH="0" baseline="0" dirty="0">
                <a:ln>
                  <a:noFill/>
                </a:ln>
                <a:solidFill>
                  <a:schemeClr val="bg1"/>
                </a:solidFill>
                <a:effectLst/>
                <a:latin typeface="Arial" panose="020B0604020202020204" pitchFamily="34" charset="0"/>
              </a:rPr>
              <a:t>Risks of Strategy:</a:t>
            </a: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solidFill>
                <a:effectLst/>
                <a:latin typeface="Arial" panose="020B0604020202020204" pitchFamily="34" charset="0"/>
              </a:rPr>
              <a:t>Learning new rules takes time and might slow us down at first.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600" b="1" i="0" u="none" strike="noStrike" cap="none" normalizeH="0" baseline="0" dirty="0">
                <a:ln>
                  <a:noFill/>
                </a:ln>
                <a:solidFill>
                  <a:schemeClr val="bg1"/>
                </a:solidFill>
                <a:effectLst/>
                <a:latin typeface="Arial" panose="020B0604020202020204" pitchFamily="34" charset="0"/>
              </a:rPr>
              <a:t>Steps:</a:t>
            </a:r>
            <a:endParaRPr kumimoji="0" lang="en-US" altLang="en-US" sz="16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solidFill>
                  <a:schemeClr val="bg1"/>
                </a:solidFill>
                <a:effectLst/>
                <a:latin typeface="Arial" panose="020B0604020202020204" pitchFamily="34" charset="0"/>
              </a:rPr>
              <a:t>First, fix the worst security holes. Then, train our programmers, automate tests, and keep improving our policy.</a:t>
            </a:r>
          </a:p>
        </p:txBody>
      </p:sp>
      <p:pic>
        <p:nvPicPr>
          <p:cNvPr id="5" name="Video 4">
            <a:hlinkClick r:id="" action="ppaction://media"/>
            <a:extLst>
              <a:ext uri="{FF2B5EF4-FFF2-40B4-BE49-F238E27FC236}">
                <a16:creationId xmlns:a16="http://schemas.microsoft.com/office/drawing/2014/main" id="{80E8B4A5-D152-173C-963D-3E52E0CA3C33}"/>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6070"/>
    </mc:Choice>
    <mc:Fallback>
      <p:transition spd="slow" advTm="460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307534" y="2194560"/>
            <a:ext cx="11198666" cy="4024125"/>
          </a:xfrm>
          <a:prstGeom prst="rect">
            <a:avLst/>
          </a:prstGeom>
          <a:noFill/>
          <a:ln>
            <a:noFill/>
          </a:ln>
        </p:spPr>
        <p:txBody>
          <a:bodyPr spcFirstLastPara="1" wrap="square" lIns="91425" tIns="45700" rIns="91425" bIns="45700" anchor="t" anchorCtr="0">
            <a:normAutofit/>
          </a:bodyPr>
          <a:lstStyle/>
          <a:p>
            <a:pPr marL="914400" lvl="2" indent="0" rtl="0">
              <a:lnSpc>
                <a:spcPct val="90000"/>
              </a:lnSpc>
              <a:spcBef>
                <a:spcPts val="0"/>
              </a:spcBef>
              <a:spcAft>
                <a:spcPts val="0"/>
              </a:spcAft>
              <a:buClr>
                <a:schemeClr val="lt1"/>
              </a:buClr>
              <a:buSzPts val="1800"/>
              <a:buNone/>
            </a:pPr>
            <a:r>
              <a:rPr lang="en-US" sz="2000" dirty="0"/>
              <a:t>Our security policy needs to better address new threats like AI, IoT, and cloud native security. It also needs more details on how to handle security incidents, including steps to contain damage, recover systems, and communicate during an attack. We should also improve how we handle supply chain security which focuses on the security of third party software and the security of our vendors.</a:t>
            </a:r>
            <a:endParaRPr sz="20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Video 3">
            <a:hlinkClick r:id="" action="ppaction://media"/>
            <a:extLst>
              <a:ext uri="{FF2B5EF4-FFF2-40B4-BE49-F238E27FC236}">
                <a16:creationId xmlns:a16="http://schemas.microsoft.com/office/drawing/2014/main" id="{1C251DED-CD52-12A3-A060-FF8F51E73F72}"/>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4300"/>
    </mc:Choice>
    <mc:Fallback>
      <p:transition spd="slow" advTm="243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CONCLUSIONS</a:t>
            </a:r>
            <a:endParaRPr dirty="0"/>
          </a:p>
        </p:txBody>
      </p:sp>
      <p:sp>
        <p:nvSpPr>
          <p:cNvPr id="231" name="Google Shape;231;p13"/>
          <p:cNvSpPr txBox="1">
            <a:spLocks noGrp="1"/>
          </p:cNvSpPr>
          <p:nvPr>
            <p:ph type="body" idx="1"/>
          </p:nvPr>
        </p:nvSpPr>
        <p:spPr>
          <a:xfrm>
            <a:off x="373711" y="2194560"/>
            <a:ext cx="11132489" cy="4024125"/>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r>
              <a:rPr lang="en-US" sz="2000" dirty="0"/>
              <a:t> To make our systems even safer and avoid problems down the road, we should use some well known security guidelines. First, there's the NIST Cybersecurity Framework. Think of this as a step by step plan for managing our overall cybersecurity. It helps us find risks, protect our systems, spot attacks, respond to them, and recover if something bad happens. Second, we should follow the OWASP guidelines. These are specifically for making web applications more secure. They give us advice on how to prevent common web problems, like those we talked about in our coding standards, such as SQL Injection and issues with Input Validation. Finally, we can use ISO 27001. This is a set of rules for creating a system to manage and protect our company's sensitive information, like customer data.</a:t>
            </a:r>
            <a:endParaRPr sz="2000"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Video 3">
            <a:hlinkClick r:id="" action="ppaction://media"/>
            <a:extLst>
              <a:ext uri="{FF2B5EF4-FFF2-40B4-BE49-F238E27FC236}">
                <a16:creationId xmlns:a16="http://schemas.microsoft.com/office/drawing/2014/main" id="{CCCC5917-D0E2-19E8-23F6-4B1E785C2854}"/>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439"/>
    </mc:Choice>
    <mc:Fallback>
      <p:transition spd="slow" advTm="354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 Placeholder 1">
            <a:extLst>
              <a:ext uri="{FF2B5EF4-FFF2-40B4-BE49-F238E27FC236}">
                <a16:creationId xmlns:a16="http://schemas.microsoft.com/office/drawing/2014/main" id="{86C9E1D8-7432-B2FF-8F27-40FE886E92F1}"/>
              </a:ext>
            </a:extLst>
          </p:cNvPr>
          <p:cNvSpPr>
            <a:spLocks noGrp="1" noChangeArrowheads="1"/>
          </p:cNvSpPr>
          <p:nvPr>
            <p:ph type="body" idx="1"/>
          </p:nvPr>
        </p:nvSpPr>
        <p:spPr bwMode="auto">
          <a:xfrm>
            <a:off x="538184" y="1932449"/>
            <a:ext cx="10024533" cy="24314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1"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bg1"/>
                </a:solidFill>
                <a:effectLst/>
                <a:latin typeface="Arial" panose="020B0604020202020204" pitchFamily="34" charset="0"/>
              </a:rPr>
              <a:t>National Institute of Standards and Technology. (2018). Framework for improving critical infrastructure cybersecurity. U.S. Department of Commerce. https://nvlpubs.nist.gov/nistpubs/CSWP/NIST.CSWP.04162018.pdf </a:t>
            </a:r>
          </a:p>
          <a:p>
            <a:pPr marL="457200" marR="0" lvl="1" indent="0" algn="l" defTabSz="914400" rtl="0" eaLnBrk="0" fontAlgn="base" latinLnBrk="0" hangingPunct="0">
              <a:lnSpc>
                <a:spcPct val="100000"/>
              </a:lnSpc>
              <a:spcBef>
                <a:spcPct val="0"/>
              </a:spcBef>
              <a:spcAft>
                <a:spcPct val="0"/>
              </a:spcAft>
              <a:buClrTx/>
              <a:buSzTx/>
              <a:buNone/>
              <a:tabLst/>
            </a:pPr>
            <a:endParaRPr kumimoji="0" lang="en-US" altLang="en-US" sz="1800" b="0" i="0" u="none" strike="noStrike" cap="none" normalizeH="0" baseline="0" dirty="0">
              <a:ln>
                <a:noFill/>
              </a:ln>
              <a:solidFill>
                <a:schemeClr val="bg1"/>
              </a:solidFill>
              <a:effectLst/>
              <a:latin typeface="Arial" panose="020B0604020202020204" pitchFamily="34" charset="0"/>
            </a:endParaRPr>
          </a:p>
          <a:p>
            <a:pPr marL="457200" lvl="1" indent="0" eaLnBrk="0" fontAlgn="base" hangingPunct="0">
              <a:lnSpc>
                <a:spcPct val="100000"/>
              </a:lnSpc>
              <a:spcBef>
                <a:spcPct val="0"/>
              </a:spcBef>
              <a:spcAft>
                <a:spcPct val="0"/>
              </a:spcAft>
              <a:buClrTx/>
              <a:buSzTx/>
              <a:buNone/>
            </a:pPr>
            <a:r>
              <a:rPr lang="en-US" sz="1600" dirty="0"/>
              <a:t>Open Web Application Security Project. (n.d.). </a:t>
            </a:r>
            <a:r>
              <a:rPr lang="en-US" sz="1600" i="1" dirty="0"/>
              <a:t>OWASP Foundation</a:t>
            </a:r>
            <a:r>
              <a:rPr lang="en-US" sz="1600" dirty="0"/>
              <a:t>. </a:t>
            </a:r>
            <a:r>
              <a:rPr lang="en-US" sz="1600" dirty="0">
                <a:hlinkClick r:id="rId7"/>
              </a:rPr>
              <a:t>https://owasp.org/</a:t>
            </a:r>
            <a:endParaRPr lang="en-US" sz="1600" dirty="0"/>
          </a:p>
          <a:p>
            <a:pPr marL="457200" lvl="1" indent="0" eaLnBrk="0" fontAlgn="base" hangingPunct="0">
              <a:lnSpc>
                <a:spcPct val="100000"/>
              </a:lnSpc>
              <a:spcBef>
                <a:spcPct val="0"/>
              </a:spcBef>
              <a:spcAft>
                <a:spcPct val="0"/>
              </a:spcAft>
              <a:buClrTx/>
              <a:buSzTx/>
              <a:buNone/>
            </a:pPr>
            <a:endParaRPr lang="en-US" sz="1600" dirty="0"/>
          </a:p>
          <a:p>
            <a:pPr marL="457200" lvl="1" indent="0" eaLnBrk="0" fontAlgn="base" hangingPunct="0">
              <a:lnSpc>
                <a:spcPct val="100000"/>
              </a:lnSpc>
              <a:spcBef>
                <a:spcPct val="0"/>
              </a:spcBef>
              <a:spcAft>
                <a:spcPct val="0"/>
              </a:spcAft>
              <a:buClrTx/>
              <a:buSzTx/>
              <a:buNone/>
            </a:pPr>
            <a:r>
              <a:rPr lang="en-US" sz="1600" dirty="0"/>
              <a:t>International Organization for Standardization. (2022). ISO/IEC 27001:2022 Information security management systems — Requirements. ISO. </a:t>
            </a:r>
            <a:r>
              <a:rPr lang="en-US" sz="1600" dirty="0">
                <a:hlinkClick r:id="rId8"/>
              </a:rPr>
              <a:t>https://www.iso.org/standard/77932.html</a:t>
            </a:r>
            <a:endParaRPr lang="en-US" sz="1600" dirty="0"/>
          </a:p>
          <a:p>
            <a:pPr marL="457200" lvl="1" indent="0" eaLnBrk="0" fontAlgn="base" hangingPunct="0">
              <a:lnSpc>
                <a:spcPct val="100000"/>
              </a:lnSpc>
              <a:spcBef>
                <a:spcPct val="0"/>
              </a:spcBef>
              <a:spcAft>
                <a:spcPct val="0"/>
              </a:spcAft>
              <a:buClrTx/>
              <a:buSzTx/>
              <a:buNone/>
            </a:pPr>
            <a:endParaRPr lang="en-US" sz="1600" dirty="0"/>
          </a:p>
        </p:txBody>
      </p:sp>
      <p:pic>
        <p:nvPicPr>
          <p:cNvPr id="9" name="Video 8">
            <a:hlinkClick r:id="" action="ppaction://media"/>
            <a:extLst>
              <a:ext uri="{FF2B5EF4-FFF2-40B4-BE49-F238E27FC236}">
                <a16:creationId xmlns:a16="http://schemas.microsoft.com/office/drawing/2014/main" id="{7A5A7620-0D8E-44CA-25A6-37F24814DE00}"/>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9"/>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459"/>
    </mc:Choice>
    <mc:Fallback>
      <p:transition spd="slow" advTm="8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338185" y="1948865"/>
            <a:ext cx="4154302"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sz="2400" dirty="0"/>
              <a:t>This policy establishes secure coding and architecture guidelines to minimize vulnerabilities and support defense in depth. It adds layers of security via coding standards, principles, and best practices.</a:t>
            </a:r>
            <a:endParaRPr sz="2400"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4630817" y="1948865"/>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12" name="Video 11">
            <a:hlinkClick r:id="" action="ppaction://media"/>
            <a:extLst>
              <a:ext uri="{FF2B5EF4-FFF2-40B4-BE49-F238E27FC236}">
                <a16:creationId xmlns:a16="http://schemas.microsoft.com/office/drawing/2014/main" id="{660EA295-1D5E-C668-0438-016ECB563F05}"/>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8"/>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7515"/>
    </mc:Choice>
    <mc:Fallback>
      <p:transition spd="slow" advTm="37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40695" y="2069427"/>
            <a:ext cx="3751028" cy="4024200"/>
          </a:xfrm>
          <a:prstGeom prst="rect">
            <a:avLst/>
          </a:prstGeom>
          <a:noFill/>
          <a:ln>
            <a:noFill/>
          </a:ln>
        </p:spPr>
        <p:txBody>
          <a:bodyPr spcFirstLastPara="1" wrap="square" lIns="91425" tIns="45700" rIns="91425" bIns="45700" anchor="t" anchorCtr="0">
            <a:normAutofit lnSpcReduction="10000"/>
          </a:bodyPr>
          <a:lstStyle/>
          <a:p>
            <a:pPr marL="228600" lvl="0" indent="0" algn="l" rtl="0">
              <a:lnSpc>
                <a:spcPct val="107916"/>
              </a:lnSpc>
              <a:spcBef>
                <a:spcPts val="0"/>
              </a:spcBef>
              <a:spcAft>
                <a:spcPts val="0"/>
              </a:spcAft>
              <a:buSzPts val="1800"/>
              <a:buNone/>
            </a:pPr>
            <a:r>
              <a:rPr lang="en-US" sz="2000" dirty="0"/>
              <a:t>This policy helps keep our systems safe by setting standards for how we write code. It focuses on eliminating common problems like bad data and hacking, which can cause damage to our application. We use tools and testing to automatically find and fix these problems early on.</a:t>
            </a:r>
            <a:endParaRPr sz="2800" dirty="0"/>
          </a:p>
        </p:txBody>
      </p:sp>
      <p:graphicFrame>
        <p:nvGraphicFramePr>
          <p:cNvPr id="161" name="Google Shape;161;p4" descr="Alt text required"/>
          <p:cNvGraphicFramePr/>
          <p:nvPr>
            <p:extLst>
              <p:ext uri="{D42A27DB-BD31-4B8C-83A1-F6EECF244321}">
                <p14:modId xmlns:p14="http://schemas.microsoft.com/office/powerpoint/2010/main" val="2753089439"/>
              </p:ext>
            </p:extLst>
          </p:nvPr>
        </p:nvGraphicFramePr>
        <p:xfrm>
          <a:off x="4554815" y="2194550"/>
          <a:ext cx="6411271" cy="3538650"/>
        </p:xfrm>
        <a:graphic>
          <a:graphicData uri="http://schemas.openxmlformats.org/drawingml/2006/table">
            <a:tbl>
              <a:tblPr firstRow="1" firstCol="1">
                <a:noFill/>
                <a:tableStyleId>{802198C4-3087-4945-87E3-76CBB3509B7E}</a:tableStyleId>
              </a:tblPr>
              <a:tblGrid>
                <a:gridCol w="3297946">
                  <a:extLst>
                    <a:ext uri="{9D8B030D-6E8A-4147-A177-3AD203B41FA5}">
                      <a16:colId xmlns:a16="http://schemas.microsoft.com/office/drawing/2014/main" val="20000"/>
                    </a:ext>
                  </a:extLst>
                </a:gridCol>
                <a:gridCol w="3113325">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2400" dirty="0"/>
                        <a:t>STD-001-GEN</a:t>
                      </a:r>
                    </a:p>
                    <a:p>
                      <a:pPr marL="0" marR="0" lvl="0" indent="0" algn="ctr" rtl="0">
                        <a:lnSpc>
                          <a:spcPct val="100000"/>
                        </a:lnSpc>
                        <a:spcBef>
                          <a:spcPts val="0"/>
                        </a:spcBef>
                        <a:spcAft>
                          <a:spcPts val="0"/>
                        </a:spcAft>
                        <a:buClr>
                          <a:srgbClr val="000000"/>
                        </a:buClr>
                        <a:buSzPts val="3600"/>
                        <a:buFont typeface="Arial"/>
                        <a:buNone/>
                      </a:pPr>
                      <a:r>
                        <a:rPr lang="en-US" sz="2400" dirty="0"/>
                        <a:t>STD-002-GEN</a:t>
                      </a:r>
                    </a:p>
                    <a:p>
                      <a:pPr marL="0" marR="0" lvl="0" indent="0" algn="ctr" rtl="0">
                        <a:lnSpc>
                          <a:spcPct val="100000"/>
                        </a:lnSpc>
                        <a:spcBef>
                          <a:spcPts val="0"/>
                        </a:spcBef>
                        <a:spcAft>
                          <a:spcPts val="0"/>
                        </a:spcAft>
                        <a:buClr>
                          <a:srgbClr val="000000"/>
                        </a:buClr>
                        <a:buSzPts val="3600"/>
                        <a:buFont typeface="Arial"/>
                        <a:buNone/>
                      </a:pPr>
                      <a:r>
                        <a:rPr lang="en-US" sz="2400" dirty="0"/>
                        <a:t>STD-009-GEN</a:t>
                      </a:r>
                    </a:p>
                    <a:p>
                      <a:pPr marL="0" marR="0" lvl="0" indent="0" algn="ctr" rtl="0">
                        <a:lnSpc>
                          <a:spcPct val="100000"/>
                        </a:lnSpc>
                        <a:spcBef>
                          <a:spcPts val="0"/>
                        </a:spcBef>
                        <a:spcAft>
                          <a:spcPts val="0"/>
                        </a:spcAft>
                        <a:buClr>
                          <a:srgbClr val="000000"/>
                        </a:buClr>
                        <a:buSzPts val="3600"/>
                        <a:buFont typeface="Arial"/>
                        <a:buNone/>
                      </a:pPr>
                      <a:r>
                        <a:rPr lang="en-US" sz="2400" dirty="0"/>
                        <a:t>STD-010-GEN</a:t>
                      </a:r>
                      <a:endParaRPr sz="24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2400" dirty="0"/>
                        <a:t>STD-004-GEN</a:t>
                      </a:r>
                      <a:endParaRPr sz="2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2400" dirty="0"/>
                        <a:t>STD-003-GEN</a:t>
                      </a:r>
                    </a:p>
                    <a:p>
                      <a:pPr marL="0" marR="0" lvl="0" indent="0" algn="ctr" rtl="0">
                        <a:lnSpc>
                          <a:spcPct val="100000"/>
                        </a:lnSpc>
                        <a:spcBef>
                          <a:spcPts val="0"/>
                        </a:spcBef>
                        <a:spcAft>
                          <a:spcPts val="0"/>
                        </a:spcAft>
                        <a:buClr>
                          <a:srgbClr val="000000"/>
                        </a:buClr>
                        <a:buSzPts val="3600"/>
                        <a:buFont typeface="Arial"/>
                        <a:buNone/>
                      </a:pPr>
                      <a:r>
                        <a:rPr lang="en-US" sz="2400" dirty="0"/>
                        <a:t>STD-006-GEN</a:t>
                      </a:r>
                    </a:p>
                    <a:p>
                      <a:pPr marL="0" marR="0" lvl="0" indent="0" algn="ctr" rtl="0">
                        <a:lnSpc>
                          <a:spcPct val="100000"/>
                        </a:lnSpc>
                        <a:spcBef>
                          <a:spcPts val="0"/>
                        </a:spcBef>
                        <a:spcAft>
                          <a:spcPts val="0"/>
                        </a:spcAft>
                        <a:buClr>
                          <a:srgbClr val="000000"/>
                        </a:buClr>
                        <a:buSzPts val="3600"/>
                        <a:buFont typeface="Arial"/>
                        <a:buNone/>
                      </a:pPr>
                      <a:r>
                        <a:rPr lang="en-US" sz="2400" dirty="0"/>
                        <a:t>STD-008-GEN</a:t>
                      </a:r>
                      <a:endParaRPr sz="2400" b="1"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2400" dirty="0"/>
                        <a:t>STD-005-GEN</a:t>
                      </a:r>
                    </a:p>
                    <a:p>
                      <a:pPr marL="0" marR="0" lvl="0" indent="0" algn="ctr" rtl="0">
                        <a:lnSpc>
                          <a:spcPct val="100000"/>
                        </a:lnSpc>
                        <a:spcBef>
                          <a:spcPts val="0"/>
                        </a:spcBef>
                        <a:spcAft>
                          <a:spcPts val="0"/>
                        </a:spcAft>
                        <a:buClr>
                          <a:srgbClr val="000000"/>
                        </a:buClr>
                        <a:buSzPts val="3600"/>
                        <a:buFont typeface="Arial"/>
                        <a:buNone/>
                      </a:pPr>
                      <a:r>
                        <a:rPr lang="en-US" sz="2400" dirty="0"/>
                        <a:t>STD-007-GEN</a:t>
                      </a:r>
                      <a:endParaRPr sz="2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Video 6">
            <a:hlinkClick r:id="" action="ppaction://media"/>
            <a:extLst>
              <a:ext uri="{FF2B5EF4-FFF2-40B4-BE49-F238E27FC236}">
                <a16:creationId xmlns:a16="http://schemas.microsoft.com/office/drawing/2014/main" id="{CD05ECE0-3D37-9BEF-8501-35CBDD8675DB}"/>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5903"/>
    </mc:Choice>
    <mc:Fallback>
      <p:transition spd="slow" advTm="459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4378254" cy="4024125"/>
          </a:xfrm>
          <a:prstGeom prst="rect">
            <a:avLst/>
          </a:prstGeom>
          <a:noFill/>
          <a:ln>
            <a:noFill/>
          </a:ln>
        </p:spPr>
        <p:txBody>
          <a:bodyPr spcFirstLastPara="1" wrap="square" lIns="91425" tIns="45700" rIns="91425" bIns="45700" anchor="t" anchorCtr="0">
            <a:normAutofit/>
          </a:bodyPr>
          <a:lstStyle/>
          <a:p>
            <a:pPr marL="285750" indent="-285750">
              <a:spcBef>
                <a:spcPts val="0"/>
              </a:spcBef>
              <a:buSzPts val="2200"/>
            </a:pPr>
            <a:r>
              <a:rPr lang="en-US" sz="1400" dirty="0"/>
              <a:t>Principle 1: Least Privilege</a:t>
            </a:r>
          </a:p>
          <a:p>
            <a:pPr marL="0" lvl="0" indent="0" algn="l" rtl="0">
              <a:lnSpc>
                <a:spcPct val="90000"/>
              </a:lnSpc>
              <a:spcBef>
                <a:spcPts val="0"/>
              </a:spcBef>
              <a:spcAft>
                <a:spcPts val="0"/>
              </a:spcAft>
              <a:buClr>
                <a:schemeClr val="lt1"/>
              </a:buClr>
              <a:buSzPts val="2200"/>
              <a:buNone/>
            </a:pPr>
            <a:r>
              <a:rPr lang="en-US" sz="1400" dirty="0"/>
              <a:t>STD-009-GEN: Input Validation</a:t>
            </a:r>
            <a:br>
              <a:rPr lang="en-US" sz="1400" dirty="0"/>
            </a:br>
            <a:endParaRPr lang="en-US" sz="1400" dirty="0"/>
          </a:p>
          <a:p>
            <a:pPr marL="285750" indent="-285750">
              <a:spcBef>
                <a:spcPts val="0"/>
              </a:spcBef>
              <a:buSzPts val="2200"/>
            </a:pPr>
            <a:r>
              <a:rPr lang="en-US" sz="1400" dirty="0"/>
              <a:t>Principle 2: Defense in Depth</a:t>
            </a:r>
          </a:p>
          <a:p>
            <a:pPr marL="0" lvl="0" indent="0" algn="l" rtl="0">
              <a:lnSpc>
                <a:spcPct val="90000"/>
              </a:lnSpc>
              <a:spcBef>
                <a:spcPts val="0"/>
              </a:spcBef>
              <a:spcAft>
                <a:spcPts val="0"/>
              </a:spcAft>
              <a:buClr>
                <a:schemeClr val="lt1"/>
              </a:buClr>
              <a:buSzPts val="2200"/>
              <a:buNone/>
            </a:pPr>
            <a:r>
              <a:rPr lang="en-US" sz="1400" dirty="0"/>
              <a:t>STD-001-GEN: Data Type    </a:t>
            </a:r>
          </a:p>
          <a:p>
            <a:pPr marL="0" lvl="0" indent="0" algn="l" rtl="0">
              <a:lnSpc>
                <a:spcPct val="90000"/>
              </a:lnSpc>
              <a:spcBef>
                <a:spcPts val="0"/>
              </a:spcBef>
              <a:spcAft>
                <a:spcPts val="0"/>
              </a:spcAft>
              <a:buClr>
                <a:schemeClr val="lt1"/>
              </a:buClr>
              <a:buSzPts val="2200"/>
              <a:buNone/>
            </a:pPr>
            <a:r>
              <a:rPr lang="en-US" sz="1400" dirty="0"/>
              <a:t>STD-002-GEN: Data Value    </a:t>
            </a:r>
          </a:p>
          <a:p>
            <a:pPr marL="0" lvl="0" indent="0" algn="l" rtl="0">
              <a:lnSpc>
                <a:spcPct val="90000"/>
              </a:lnSpc>
              <a:spcBef>
                <a:spcPts val="0"/>
              </a:spcBef>
              <a:spcAft>
                <a:spcPts val="0"/>
              </a:spcAft>
              <a:buClr>
                <a:schemeClr val="lt1"/>
              </a:buClr>
              <a:buSzPts val="2200"/>
              <a:buNone/>
            </a:pPr>
            <a:endParaRPr lang="en-US" sz="1400" dirty="0"/>
          </a:p>
          <a:p>
            <a:pPr marL="285750" indent="-285750">
              <a:spcBef>
                <a:spcPts val="0"/>
              </a:spcBef>
              <a:buSzPts val="2200"/>
            </a:pPr>
            <a:r>
              <a:rPr lang="en-US" sz="1400" dirty="0"/>
              <a:t>Principle 3: Fail Securely</a:t>
            </a:r>
          </a:p>
          <a:p>
            <a:pPr marL="0" lvl="0" indent="0" algn="l" rtl="0">
              <a:lnSpc>
                <a:spcPct val="90000"/>
              </a:lnSpc>
              <a:spcBef>
                <a:spcPts val="0"/>
              </a:spcBef>
              <a:spcAft>
                <a:spcPts val="0"/>
              </a:spcAft>
              <a:buClr>
                <a:schemeClr val="lt1"/>
              </a:buClr>
              <a:buSzPts val="2200"/>
              <a:buNone/>
            </a:pPr>
            <a:r>
              <a:rPr lang="en-US" sz="1400" dirty="0"/>
              <a:t>STD-005-GEN: Memory Protection    </a:t>
            </a:r>
          </a:p>
          <a:p>
            <a:pPr marL="0" lvl="0" indent="0" algn="l" rtl="0">
              <a:lnSpc>
                <a:spcPct val="90000"/>
              </a:lnSpc>
              <a:spcBef>
                <a:spcPts val="0"/>
              </a:spcBef>
              <a:spcAft>
                <a:spcPts val="0"/>
              </a:spcAft>
              <a:buClr>
                <a:schemeClr val="lt1"/>
              </a:buClr>
              <a:buSzPts val="2200"/>
              <a:buNone/>
            </a:pPr>
            <a:r>
              <a:rPr lang="en-US" sz="1400" dirty="0"/>
              <a:t>STD-009-GEN: Input Validation    </a:t>
            </a:r>
          </a:p>
          <a:p>
            <a:pPr marL="0" lvl="0" indent="0" algn="l" rtl="0">
              <a:lnSpc>
                <a:spcPct val="90000"/>
              </a:lnSpc>
              <a:spcBef>
                <a:spcPts val="0"/>
              </a:spcBef>
              <a:spcAft>
                <a:spcPts val="0"/>
              </a:spcAft>
              <a:buClr>
                <a:schemeClr val="lt1"/>
              </a:buClr>
              <a:buSzPts val="2200"/>
              <a:buNone/>
            </a:pPr>
            <a:endParaRPr lang="en-US" sz="1400" dirty="0"/>
          </a:p>
          <a:p>
            <a:pPr marL="285750" indent="-285750">
              <a:spcBef>
                <a:spcPts val="0"/>
              </a:spcBef>
              <a:buSzPts val="2200"/>
            </a:pPr>
            <a:r>
              <a:rPr lang="en-US" sz="1400" dirty="0"/>
              <a:t>Principle 4: Keep It Simple</a:t>
            </a:r>
          </a:p>
          <a:p>
            <a:pPr marL="0" lvl="0" indent="0" algn="l" rtl="0">
              <a:lnSpc>
                <a:spcPct val="90000"/>
              </a:lnSpc>
              <a:spcBef>
                <a:spcPts val="0"/>
              </a:spcBef>
              <a:spcAft>
                <a:spcPts val="0"/>
              </a:spcAft>
              <a:buClr>
                <a:schemeClr val="lt1"/>
              </a:buClr>
              <a:buSzPts val="2200"/>
              <a:buNone/>
            </a:pPr>
            <a:r>
              <a:rPr lang="en-US" sz="1400" dirty="0"/>
              <a:t>STD-003-GEN: String Correctness    </a:t>
            </a:r>
          </a:p>
          <a:p>
            <a:pPr marL="0" lvl="0" indent="0" algn="l" rtl="0">
              <a:lnSpc>
                <a:spcPct val="90000"/>
              </a:lnSpc>
              <a:spcBef>
                <a:spcPts val="0"/>
              </a:spcBef>
              <a:spcAft>
                <a:spcPts val="0"/>
              </a:spcAft>
              <a:buClr>
                <a:schemeClr val="lt1"/>
              </a:buClr>
              <a:buSzPts val="2200"/>
              <a:buNone/>
            </a:pPr>
            <a:r>
              <a:rPr lang="en-US" sz="1400" dirty="0"/>
              <a:t>STD-008-GEN: Code Documentation    </a:t>
            </a:r>
          </a:p>
          <a:p>
            <a:pPr marL="0" lvl="0" indent="0" algn="l" rtl="0">
              <a:lnSpc>
                <a:spcPct val="90000"/>
              </a:lnSpc>
              <a:spcBef>
                <a:spcPts val="0"/>
              </a:spcBef>
              <a:spcAft>
                <a:spcPts val="0"/>
              </a:spcAft>
              <a:buClr>
                <a:schemeClr val="lt1"/>
              </a:buClr>
              <a:buSzPts val="2200"/>
              <a:buNone/>
            </a:pPr>
            <a:endParaRPr lang="en-US" sz="1400" dirty="0"/>
          </a:p>
          <a:p>
            <a:pPr marL="285750" indent="-285750">
              <a:spcBef>
                <a:spcPts val="0"/>
              </a:spcBef>
              <a:buSzPts val="2200"/>
            </a:pPr>
            <a:r>
              <a:rPr lang="en-US" sz="1400" dirty="0"/>
              <a:t>Principle 5: Assume Compromise</a:t>
            </a:r>
          </a:p>
          <a:p>
            <a:pPr marL="0" lvl="0" indent="0" algn="l" rtl="0">
              <a:lnSpc>
                <a:spcPct val="90000"/>
              </a:lnSpc>
              <a:spcBef>
                <a:spcPts val="0"/>
              </a:spcBef>
              <a:spcAft>
                <a:spcPts val="0"/>
              </a:spcAft>
              <a:buClr>
                <a:schemeClr val="lt1"/>
              </a:buClr>
              <a:buSzPts val="2200"/>
              <a:buNone/>
            </a:pPr>
            <a:r>
              <a:rPr lang="en-US" sz="1400" dirty="0"/>
              <a:t>STD-004-SQL: SQL Injection    </a:t>
            </a:r>
          </a:p>
          <a:p>
            <a:pPr marL="0" lvl="0" indent="0" algn="l" rtl="0">
              <a:lnSpc>
                <a:spcPct val="90000"/>
              </a:lnSpc>
              <a:spcBef>
                <a:spcPts val="0"/>
              </a:spcBef>
              <a:spcAft>
                <a:spcPts val="0"/>
              </a:spcAft>
              <a:buClr>
                <a:schemeClr val="lt1"/>
              </a:buClr>
              <a:buSzPts val="2200"/>
              <a:buNone/>
            </a:pPr>
            <a:r>
              <a:rPr lang="en-US" sz="1400" dirty="0"/>
              <a:t>STD-009-GEN: Input Validation    </a:t>
            </a:r>
          </a:p>
          <a:p>
            <a:pPr marL="0" lvl="0" indent="0" algn="l" rtl="0">
              <a:lnSpc>
                <a:spcPct val="90000"/>
              </a:lnSpc>
              <a:spcBef>
                <a:spcPts val="0"/>
              </a:spcBef>
              <a:spcAft>
                <a:spcPts val="0"/>
              </a:spcAft>
              <a:buClr>
                <a:schemeClr val="lt1"/>
              </a:buClr>
              <a:buSzPts val="2200"/>
              <a:buNone/>
            </a:pPr>
            <a:r>
              <a:rPr lang="en-US" sz="1400" dirty="0"/>
              <a:t>STD-010-GEN: Logging Practices    </a:t>
            </a:r>
          </a:p>
          <a:p>
            <a:pPr marL="0" lvl="0" indent="0" algn="l" rtl="0">
              <a:lnSpc>
                <a:spcPct val="90000"/>
              </a:lnSpc>
              <a:spcBef>
                <a:spcPts val="0"/>
              </a:spcBef>
              <a:spcAft>
                <a:spcPts val="0"/>
              </a:spcAft>
              <a:buClr>
                <a:schemeClr val="lt1"/>
              </a:buClr>
              <a:buSzPts val="2200"/>
              <a:buNone/>
            </a:pPr>
            <a:endParaRPr lang="en-US" sz="1400" dirty="0"/>
          </a:p>
          <a:p>
            <a:pPr marL="0" lvl="0" indent="0" algn="l" rtl="0">
              <a:lnSpc>
                <a:spcPct val="90000"/>
              </a:lnSpc>
              <a:spcBef>
                <a:spcPts val="0"/>
              </a:spcBef>
              <a:spcAft>
                <a:spcPts val="0"/>
              </a:spcAft>
              <a:buClr>
                <a:schemeClr val="lt1"/>
              </a:buClr>
              <a:buSzPts val="2200"/>
              <a:buNone/>
            </a:pPr>
            <a:endParaRPr lang="en-US" sz="1400"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5" name="TextBox 4">
            <a:extLst>
              <a:ext uri="{FF2B5EF4-FFF2-40B4-BE49-F238E27FC236}">
                <a16:creationId xmlns:a16="http://schemas.microsoft.com/office/drawing/2014/main" id="{95786288-5CC8-908E-7109-6A961BF232D5}"/>
              </a:ext>
            </a:extLst>
          </p:cNvPr>
          <p:cNvSpPr txBox="1"/>
          <p:nvPr/>
        </p:nvSpPr>
        <p:spPr>
          <a:xfrm>
            <a:off x="5285478" y="2194560"/>
            <a:ext cx="4526895" cy="3000821"/>
          </a:xfrm>
          <a:prstGeom prst="rect">
            <a:avLst/>
          </a:prstGeom>
          <a:noFill/>
        </p:spPr>
        <p:txBody>
          <a:bodyPr wrap="square" rtlCol="0">
            <a:spAutoFit/>
          </a:bodyPr>
          <a:lstStyle/>
          <a:p>
            <a:pPr marL="285750" lvl="0" indent="-285750" algn="l" rtl="0">
              <a:lnSpc>
                <a:spcPct val="90000"/>
              </a:lnSpc>
              <a:spcBef>
                <a:spcPts val="0"/>
              </a:spcBef>
              <a:spcAft>
                <a:spcPts val="0"/>
              </a:spcAft>
              <a:buClr>
                <a:schemeClr val="lt1"/>
              </a:buClr>
              <a:buSzPts val="2200"/>
              <a:buFont typeface="Arial" panose="020B0604020202020204" pitchFamily="34" charset="0"/>
              <a:buChar char="•"/>
            </a:pPr>
            <a:r>
              <a:rPr lang="en-US" dirty="0">
                <a:solidFill>
                  <a:schemeClr val="bg1"/>
                </a:solidFill>
              </a:rPr>
              <a:t>Principle 6: Secure the Weakest Link</a:t>
            </a:r>
          </a:p>
          <a:p>
            <a:pPr marL="0" lvl="0" indent="0" algn="l" rtl="0">
              <a:lnSpc>
                <a:spcPct val="90000"/>
              </a:lnSpc>
              <a:spcBef>
                <a:spcPts val="0"/>
              </a:spcBef>
              <a:spcAft>
                <a:spcPts val="0"/>
              </a:spcAft>
              <a:buClr>
                <a:schemeClr val="lt1"/>
              </a:buClr>
              <a:buSzPts val="2200"/>
              <a:buNone/>
            </a:pPr>
            <a:r>
              <a:rPr lang="en-US" dirty="0">
                <a:solidFill>
                  <a:schemeClr val="bg1"/>
                </a:solidFill>
              </a:rPr>
              <a:t>STD-004-SQL: SQL Injection    </a:t>
            </a:r>
          </a:p>
          <a:p>
            <a:pPr marL="0" lvl="0" indent="0" algn="l" rtl="0">
              <a:lnSpc>
                <a:spcPct val="90000"/>
              </a:lnSpc>
              <a:spcBef>
                <a:spcPts val="0"/>
              </a:spcBef>
              <a:spcAft>
                <a:spcPts val="0"/>
              </a:spcAft>
              <a:buClr>
                <a:schemeClr val="lt1"/>
              </a:buClr>
              <a:buSzPts val="2200"/>
              <a:buNone/>
            </a:pPr>
            <a:r>
              <a:rPr lang="en-US" dirty="0">
                <a:solidFill>
                  <a:schemeClr val="bg1"/>
                </a:solidFill>
              </a:rPr>
              <a:t>STD-009-GEN: Input Validation    </a:t>
            </a:r>
          </a:p>
          <a:p>
            <a:pPr marL="0" lvl="0" indent="0" algn="l" rtl="0">
              <a:lnSpc>
                <a:spcPct val="90000"/>
              </a:lnSpc>
              <a:spcBef>
                <a:spcPts val="0"/>
              </a:spcBef>
              <a:spcAft>
                <a:spcPts val="0"/>
              </a:spcAft>
              <a:buClr>
                <a:schemeClr val="lt1"/>
              </a:buClr>
              <a:buSzPts val="2200"/>
              <a:buNone/>
            </a:pPr>
            <a:endParaRPr lang="en-US" dirty="0">
              <a:solidFill>
                <a:schemeClr val="bg1"/>
              </a:solidFill>
            </a:endParaRPr>
          </a:p>
          <a:p>
            <a:pPr marL="285750" lvl="0" indent="-285750" algn="l" rtl="0">
              <a:lnSpc>
                <a:spcPct val="90000"/>
              </a:lnSpc>
              <a:spcBef>
                <a:spcPts val="0"/>
              </a:spcBef>
              <a:spcAft>
                <a:spcPts val="0"/>
              </a:spcAft>
              <a:buClr>
                <a:schemeClr val="lt1"/>
              </a:buClr>
              <a:buSzPts val="2200"/>
              <a:buFont typeface="Arial" panose="020B0604020202020204" pitchFamily="34" charset="0"/>
              <a:buChar char="•"/>
            </a:pPr>
            <a:r>
              <a:rPr lang="en-US" dirty="0">
                <a:solidFill>
                  <a:schemeClr val="bg1"/>
                </a:solidFill>
              </a:rPr>
              <a:t>Principle 7: Complete Mediation</a:t>
            </a:r>
          </a:p>
          <a:p>
            <a:pPr marL="0" lvl="0" indent="0" algn="l" rtl="0">
              <a:lnSpc>
                <a:spcPct val="90000"/>
              </a:lnSpc>
              <a:spcBef>
                <a:spcPts val="0"/>
              </a:spcBef>
              <a:spcAft>
                <a:spcPts val="0"/>
              </a:spcAft>
              <a:buClr>
                <a:schemeClr val="lt1"/>
              </a:buClr>
              <a:buSzPts val="2200"/>
              <a:buNone/>
            </a:pPr>
            <a:r>
              <a:rPr lang="en-US" dirty="0">
                <a:solidFill>
                  <a:schemeClr val="bg1"/>
                </a:solidFill>
              </a:rPr>
              <a:t>STD-009-GEN: Input Validation    </a:t>
            </a:r>
          </a:p>
          <a:p>
            <a:pPr marL="0" lvl="0" indent="0" algn="l" rtl="0">
              <a:lnSpc>
                <a:spcPct val="90000"/>
              </a:lnSpc>
              <a:spcBef>
                <a:spcPts val="0"/>
              </a:spcBef>
              <a:spcAft>
                <a:spcPts val="0"/>
              </a:spcAft>
              <a:buClr>
                <a:schemeClr val="lt1"/>
              </a:buClr>
              <a:buSzPts val="2200"/>
              <a:buNone/>
            </a:pPr>
            <a:endParaRPr lang="en-US" dirty="0">
              <a:solidFill>
                <a:schemeClr val="bg1"/>
              </a:solidFill>
            </a:endParaRPr>
          </a:p>
          <a:p>
            <a:pPr marL="285750" lvl="0" indent="-285750" algn="l" rtl="0">
              <a:lnSpc>
                <a:spcPct val="90000"/>
              </a:lnSpc>
              <a:spcBef>
                <a:spcPts val="0"/>
              </a:spcBef>
              <a:spcAft>
                <a:spcPts val="0"/>
              </a:spcAft>
              <a:buClr>
                <a:schemeClr val="lt1"/>
              </a:buClr>
              <a:buSzPts val="2200"/>
              <a:buFont typeface="Arial" panose="020B0604020202020204" pitchFamily="34" charset="0"/>
              <a:buChar char="•"/>
            </a:pPr>
            <a:r>
              <a:rPr lang="en-US" dirty="0">
                <a:solidFill>
                  <a:schemeClr val="bg1"/>
                </a:solidFill>
              </a:rPr>
              <a:t>Principle 8: Separation of Duties</a:t>
            </a:r>
          </a:p>
          <a:p>
            <a:pPr marL="0" lvl="0" indent="0" algn="l" rtl="0">
              <a:lnSpc>
                <a:spcPct val="90000"/>
              </a:lnSpc>
              <a:spcBef>
                <a:spcPts val="0"/>
              </a:spcBef>
              <a:spcAft>
                <a:spcPts val="0"/>
              </a:spcAft>
              <a:buClr>
                <a:schemeClr val="lt1"/>
              </a:buClr>
              <a:buSzPts val="2200"/>
              <a:buNone/>
            </a:pPr>
            <a:r>
              <a:rPr lang="en-US" dirty="0">
                <a:solidFill>
                  <a:schemeClr val="bg1"/>
                </a:solidFill>
              </a:rPr>
              <a:t>STD-010-GEN: Logging Practices</a:t>
            </a:r>
          </a:p>
          <a:p>
            <a:pPr marL="0" lvl="0" indent="0" algn="l" rtl="0">
              <a:lnSpc>
                <a:spcPct val="90000"/>
              </a:lnSpc>
              <a:spcBef>
                <a:spcPts val="0"/>
              </a:spcBef>
              <a:spcAft>
                <a:spcPts val="0"/>
              </a:spcAft>
              <a:buClr>
                <a:schemeClr val="lt1"/>
              </a:buClr>
              <a:buSzPts val="2200"/>
              <a:buNone/>
            </a:pPr>
            <a:endParaRPr lang="en-US" dirty="0">
              <a:solidFill>
                <a:schemeClr val="bg1"/>
              </a:solidFill>
            </a:endParaRPr>
          </a:p>
          <a:p>
            <a:pPr marL="285750" lvl="0" indent="-285750" algn="l" rtl="0">
              <a:lnSpc>
                <a:spcPct val="90000"/>
              </a:lnSpc>
              <a:spcBef>
                <a:spcPts val="0"/>
              </a:spcBef>
              <a:spcAft>
                <a:spcPts val="0"/>
              </a:spcAft>
              <a:buClr>
                <a:schemeClr val="lt1"/>
              </a:buClr>
              <a:buSzPts val="2200"/>
              <a:buFont typeface="Arial" panose="020B0604020202020204" pitchFamily="34" charset="0"/>
              <a:buChar char="•"/>
            </a:pPr>
            <a:r>
              <a:rPr lang="en-US" dirty="0">
                <a:solidFill>
                  <a:schemeClr val="bg1"/>
                </a:solidFill>
              </a:rPr>
              <a:t>Principle 9: Avoid Security by Obscurity</a:t>
            </a:r>
          </a:p>
          <a:p>
            <a:pPr marL="0" lvl="0" indent="0" algn="l" rtl="0">
              <a:lnSpc>
                <a:spcPct val="90000"/>
              </a:lnSpc>
              <a:spcBef>
                <a:spcPts val="0"/>
              </a:spcBef>
              <a:spcAft>
                <a:spcPts val="0"/>
              </a:spcAft>
              <a:buClr>
                <a:schemeClr val="lt1"/>
              </a:buClr>
              <a:buSzPts val="2200"/>
              <a:buNone/>
            </a:pPr>
            <a:r>
              <a:rPr lang="en-US" dirty="0">
                <a:solidFill>
                  <a:schemeClr val="bg1"/>
                </a:solidFill>
              </a:rPr>
              <a:t>STD-008-GEN: Code Documentation    </a:t>
            </a:r>
          </a:p>
          <a:p>
            <a:pPr marL="0" lvl="0" indent="0" algn="l" rtl="0">
              <a:lnSpc>
                <a:spcPct val="90000"/>
              </a:lnSpc>
              <a:spcBef>
                <a:spcPts val="0"/>
              </a:spcBef>
              <a:spcAft>
                <a:spcPts val="0"/>
              </a:spcAft>
              <a:buClr>
                <a:schemeClr val="lt1"/>
              </a:buClr>
              <a:buSzPts val="2200"/>
              <a:buNone/>
            </a:pPr>
            <a:endParaRPr lang="en-US" dirty="0">
              <a:solidFill>
                <a:schemeClr val="bg1"/>
              </a:solidFill>
            </a:endParaRPr>
          </a:p>
          <a:p>
            <a:pPr marL="285750" lvl="0" indent="-285750" algn="l" rtl="0">
              <a:lnSpc>
                <a:spcPct val="90000"/>
              </a:lnSpc>
              <a:spcBef>
                <a:spcPts val="0"/>
              </a:spcBef>
              <a:spcAft>
                <a:spcPts val="0"/>
              </a:spcAft>
              <a:buClr>
                <a:schemeClr val="lt1"/>
              </a:buClr>
              <a:buSzPts val="2200"/>
              <a:buFont typeface="Arial" panose="020B0604020202020204" pitchFamily="34" charset="0"/>
              <a:buChar char="•"/>
            </a:pPr>
            <a:r>
              <a:rPr lang="en-US" dirty="0">
                <a:solidFill>
                  <a:schemeClr val="bg1"/>
                </a:solidFill>
              </a:rPr>
              <a:t>Principle 10: Know Your Security Posture</a:t>
            </a:r>
          </a:p>
          <a:p>
            <a:pPr marL="0" lvl="0" indent="0" algn="l" rtl="0">
              <a:lnSpc>
                <a:spcPct val="90000"/>
              </a:lnSpc>
              <a:spcBef>
                <a:spcPts val="0"/>
              </a:spcBef>
              <a:spcAft>
                <a:spcPts val="0"/>
              </a:spcAft>
              <a:buClr>
                <a:schemeClr val="lt1"/>
              </a:buClr>
              <a:buSzPts val="2200"/>
              <a:buNone/>
            </a:pPr>
            <a:r>
              <a:rPr lang="en-US" dirty="0">
                <a:solidFill>
                  <a:schemeClr val="bg1"/>
                </a:solidFill>
              </a:rPr>
              <a:t>STD-010-GEN: Logging Practices   </a:t>
            </a:r>
          </a:p>
        </p:txBody>
      </p:sp>
      <p:pic>
        <p:nvPicPr>
          <p:cNvPr id="8" name="Video 7">
            <a:hlinkClick r:id="" action="ppaction://media"/>
            <a:extLst>
              <a:ext uri="{FF2B5EF4-FFF2-40B4-BE49-F238E27FC236}">
                <a16:creationId xmlns:a16="http://schemas.microsoft.com/office/drawing/2014/main" id="{5C95805C-A2B2-A8ED-21DA-A284109BC677}"/>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4979"/>
    </mc:Choice>
    <mc:Fallback>
      <p:transition spd="slow" advTm="54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4054318" cy="4206240"/>
          </a:xfrm>
          <a:prstGeom prst="rect">
            <a:avLst/>
          </a:prstGeom>
          <a:noFill/>
          <a:ln>
            <a:noFill/>
          </a:ln>
        </p:spPr>
        <p:txBody>
          <a:bodyPr spcFirstLastPara="1" wrap="square" lIns="91425" tIns="45700" rIns="91425" bIns="45700" anchor="t" anchorCtr="0">
            <a:noAutofit/>
          </a:bodyPr>
          <a:lstStyle/>
          <a:p>
            <a:pPr>
              <a:buNone/>
            </a:pPr>
            <a:r>
              <a:rPr lang="en-US" sz="1600" b="1" dirty="0"/>
              <a:t>Prioritized Coding Standards:</a:t>
            </a:r>
            <a:endParaRPr lang="en-US" sz="1600" dirty="0"/>
          </a:p>
          <a:p>
            <a:pPr>
              <a:buFont typeface="+mj-lt"/>
              <a:buAutoNum type="arabicPeriod"/>
            </a:pPr>
            <a:r>
              <a:rPr lang="en-US" sz="1600" dirty="0"/>
              <a:t>STD-004-SQL: SQL Injection</a:t>
            </a:r>
          </a:p>
          <a:p>
            <a:pPr>
              <a:buFont typeface="+mj-lt"/>
              <a:buAutoNum type="arabicPeriod"/>
            </a:pPr>
            <a:r>
              <a:rPr lang="en-US" sz="1600" dirty="0"/>
              <a:t>STD-009-GEN: Input Validation</a:t>
            </a:r>
          </a:p>
          <a:p>
            <a:pPr>
              <a:buFont typeface="+mj-lt"/>
              <a:buAutoNum type="arabicPeriod"/>
            </a:pPr>
            <a:r>
              <a:rPr lang="en-US" sz="1600" dirty="0"/>
              <a:t>STD-005-GEN: Memory Protection</a:t>
            </a:r>
          </a:p>
          <a:p>
            <a:pPr>
              <a:buFont typeface="+mj-lt"/>
              <a:buAutoNum type="arabicPeriod"/>
            </a:pPr>
            <a:r>
              <a:rPr lang="en-US" sz="1600" dirty="0"/>
              <a:t>STD-007-GEN: Exceptions</a:t>
            </a:r>
          </a:p>
          <a:p>
            <a:pPr>
              <a:buFont typeface="+mj-lt"/>
              <a:buAutoNum type="arabicPeriod"/>
            </a:pPr>
            <a:r>
              <a:rPr lang="en-US" sz="1600" dirty="0"/>
              <a:t>STD-001-GEN: Data Type</a:t>
            </a:r>
          </a:p>
          <a:p>
            <a:pPr>
              <a:buFont typeface="+mj-lt"/>
              <a:buAutoNum type="arabicPeriod"/>
            </a:pPr>
            <a:r>
              <a:rPr lang="en-US" sz="1600" dirty="0"/>
              <a:t>STD-002-GEN: Data Value</a:t>
            </a:r>
          </a:p>
          <a:p>
            <a:pPr>
              <a:buFont typeface="+mj-lt"/>
              <a:buAutoNum type="arabicPeriod"/>
            </a:pPr>
            <a:r>
              <a:rPr lang="en-US" sz="1600" dirty="0"/>
              <a:t>STD-010-GEN: Logging Practices</a:t>
            </a:r>
          </a:p>
          <a:p>
            <a:pPr>
              <a:buFont typeface="+mj-lt"/>
              <a:buAutoNum type="arabicPeriod"/>
            </a:pPr>
            <a:r>
              <a:rPr lang="en-US" sz="1600" dirty="0"/>
              <a:t>STD-003-GEN: String Correctness</a:t>
            </a:r>
          </a:p>
          <a:p>
            <a:pPr>
              <a:buFont typeface="+mj-lt"/>
              <a:buAutoNum type="arabicPeriod"/>
            </a:pPr>
            <a:r>
              <a:rPr lang="en-US" sz="1600" dirty="0"/>
              <a:t>STD-008-GEN: Code Documentation</a:t>
            </a:r>
          </a:p>
          <a:p>
            <a:pPr>
              <a:buFont typeface="+mj-lt"/>
              <a:buAutoNum type="arabicPeriod"/>
            </a:pPr>
            <a:r>
              <a:rPr lang="en-US" sz="1600" dirty="0"/>
              <a:t>STD-006-GEN: Assertions</a:t>
            </a:r>
          </a:p>
          <a:p>
            <a:pPr marL="0" lvl="0" indent="0" algn="l" rtl="0">
              <a:lnSpc>
                <a:spcPct val="90000"/>
              </a:lnSpc>
              <a:spcBef>
                <a:spcPts val="0"/>
              </a:spcBef>
              <a:spcAft>
                <a:spcPts val="0"/>
              </a:spcAft>
              <a:buClr>
                <a:schemeClr val="lt1"/>
              </a:buClr>
              <a:buSzPts val="2000"/>
              <a:buNone/>
            </a:pPr>
            <a:endParaRPr sz="1600"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Box 1">
            <a:extLst>
              <a:ext uri="{FF2B5EF4-FFF2-40B4-BE49-F238E27FC236}">
                <a16:creationId xmlns:a16="http://schemas.microsoft.com/office/drawing/2014/main" id="{21C199C1-0245-6CEE-197E-C315EDC5CF8A}"/>
              </a:ext>
            </a:extLst>
          </p:cNvPr>
          <p:cNvSpPr txBox="1"/>
          <p:nvPr/>
        </p:nvSpPr>
        <p:spPr>
          <a:xfrm>
            <a:off x="5292998" y="2251966"/>
            <a:ext cx="3678783" cy="3785652"/>
          </a:xfrm>
          <a:prstGeom prst="rect">
            <a:avLst/>
          </a:prstGeom>
          <a:noFill/>
        </p:spPr>
        <p:txBody>
          <a:bodyPr wrap="square" rtlCol="0">
            <a:spAutoFit/>
          </a:bodyPr>
          <a:lstStyle/>
          <a:p>
            <a:r>
              <a:rPr lang="en-US" sz="1600" dirty="0">
                <a:solidFill>
                  <a:schemeClr val="bg1"/>
                </a:solidFill>
              </a:rPr>
              <a:t>When prioritizing these standards, its important to decide how a security problem is by looking at two things, how much damage it could cause and how likely it is to happen. Larger problems, like hackers stealing data or the system breaking down, get a higher priority. I also focus on problems that are easy for hackers to use, like ways to sneak into the system or enter bad information. By focusing on the worst and most likely problems, I use the resources to fix the most important security issues first.</a:t>
            </a:r>
          </a:p>
        </p:txBody>
      </p:sp>
      <p:pic>
        <p:nvPicPr>
          <p:cNvPr id="5" name="Video 4">
            <a:hlinkClick r:id="" action="ppaction://media"/>
            <a:extLst>
              <a:ext uri="{FF2B5EF4-FFF2-40B4-BE49-F238E27FC236}">
                <a16:creationId xmlns:a16="http://schemas.microsoft.com/office/drawing/2014/main" id="{56F5F02F-9ABA-12C9-3840-5752523364D3}"/>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9863"/>
    </mc:Choice>
    <mc:Fallback>
      <p:transition spd="slow" advTm="598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442817" cy="4024125"/>
          </a:xfrm>
          <a:prstGeom prst="rect">
            <a:avLst/>
          </a:prstGeom>
          <a:noFill/>
          <a:ln>
            <a:noFill/>
          </a:ln>
        </p:spPr>
        <p:txBody>
          <a:bodyPr spcFirstLastPara="1" wrap="square" lIns="91425" tIns="45700" rIns="91425" bIns="45700" anchor="t" anchorCtr="0">
            <a:normAutofit fontScale="92500" lnSpcReduction="10000"/>
          </a:bodyPr>
          <a:lstStyle/>
          <a:p>
            <a:pPr marL="0" marR="0">
              <a:lnSpc>
                <a:spcPct val="115000"/>
              </a:lnSpc>
              <a:spcAft>
                <a:spcPts val="800"/>
              </a:spcAft>
              <a:buFont typeface="Symbol" panose="05050102010706020507" pitchFamily="18" charset="2"/>
              <a:buChar char="·"/>
            </a:pPr>
            <a:r>
              <a:rPr lang="en-US" sz="1400" b="1" kern="100" dirty="0">
                <a:effectLst/>
                <a:latin typeface="Century Gothic" panose="020B0502020202020204" pitchFamily="34" charset="0"/>
                <a:ea typeface="Aptos"/>
                <a:cs typeface="Times New Roman" panose="02020603050405020304" pitchFamily="18" charset="0"/>
              </a:rPr>
              <a:t>Encryption In Flight (Data in Transit):</a:t>
            </a:r>
            <a:r>
              <a:rPr lang="en-US" sz="1400" kern="100" dirty="0">
                <a:effectLst/>
                <a:latin typeface="Century Gothic" panose="020B0502020202020204" pitchFamily="34" charset="0"/>
                <a:ea typeface="Aptos"/>
                <a:cs typeface="Times New Roman" panose="02020603050405020304" pitchFamily="18" charset="0"/>
              </a:rPr>
              <a:t> </a:t>
            </a:r>
          </a:p>
          <a:p>
            <a:pPr marL="457200" lvl="1">
              <a:lnSpc>
                <a:spcPct val="115000"/>
              </a:lnSpc>
              <a:spcAft>
                <a:spcPts val="800"/>
              </a:spcAft>
              <a:buFont typeface="Symbol" panose="05050102010706020507" pitchFamily="18" charset="2"/>
              <a:buChar char="·"/>
            </a:pPr>
            <a:r>
              <a:rPr lang="en-US" sz="1200" kern="100" dirty="0">
                <a:effectLst/>
                <a:latin typeface="Century Gothic" panose="020B0502020202020204" pitchFamily="34" charset="0"/>
                <a:ea typeface="Aptos"/>
                <a:cs typeface="Times New Roman" panose="02020603050405020304" pitchFamily="18" charset="0"/>
              </a:rPr>
              <a:t>We need to protect data when it's moving from one place to another over a network. To do this, we use encryption. Think of it like scrambling the data so that if someone intercepts it, they can't read it. We use a strong method called TLS 1.2 or a newer version to encrypt all network communication. For websites, we make sure they use HTTPS, which means the website and your computer have a secure and encrypted connection.</a:t>
            </a:r>
          </a:p>
          <a:p>
            <a:pPr marL="0" marR="0">
              <a:lnSpc>
                <a:spcPct val="115000"/>
              </a:lnSpc>
              <a:spcAft>
                <a:spcPts val="800"/>
              </a:spcAft>
              <a:buFont typeface="Symbol" panose="05050102010706020507" pitchFamily="18" charset="2"/>
              <a:buChar char="·"/>
            </a:pPr>
            <a:r>
              <a:rPr lang="en-US" sz="1400" b="1" kern="100" dirty="0">
                <a:effectLst/>
                <a:latin typeface="Century Gothic" panose="020B0502020202020204" pitchFamily="34" charset="0"/>
                <a:ea typeface="Aptos"/>
                <a:cs typeface="Times New Roman" panose="02020603050405020304" pitchFamily="18" charset="0"/>
              </a:rPr>
              <a:t>Encryption At Rest (Data Storage):</a:t>
            </a:r>
            <a:r>
              <a:rPr lang="en-US" sz="1400" kern="100" dirty="0">
                <a:effectLst/>
                <a:latin typeface="Century Gothic" panose="020B0502020202020204" pitchFamily="34" charset="0"/>
                <a:ea typeface="Aptos"/>
                <a:cs typeface="Times New Roman" panose="02020603050405020304" pitchFamily="18" charset="0"/>
              </a:rPr>
              <a:t> </a:t>
            </a:r>
          </a:p>
          <a:p>
            <a:pPr marL="457200" lvl="1">
              <a:lnSpc>
                <a:spcPct val="115000"/>
              </a:lnSpc>
              <a:spcAft>
                <a:spcPts val="800"/>
              </a:spcAft>
              <a:buFont typeface="Symbol" panose="05050102010706020507" pitchFamily="18" charset="2"/>
              <a:buChar char="·"/>
            </a:pPr>
            <a:r>
              <a:rPr lang="en-US" sz="1200" kern="100" dirty="0">
                <a:effectLst/>
                <a:latin typeface="Century Gothic" panose="020B0502020202020204" pitchFamily="34" charset="0"/>
                <a:ea typeface="Aptos"/>
                <a:cs typeface="Times New Roman" panose="02020603050405020304" pitchFamily="18" charset="0"/>
              </a:rPr>
              <a:t>It's also important to protect data when it's stored, whether in a database, on a computer's hard drive, or in a backup. Encryption is like locking up the data so that only people with the "key" can unlock and read it. We use a very strong "lock" called AES-256 to encrypt stored data. It's also super important to keep the "keys" safe and change them regularly, like changing your password.</a:t>
            </a:r>
          </a:p>
          <a:p>
            <a:pPr marL="0" marR="0">
              <a:lnSpc>
                <a:spcPct val="115000"/>
              </a:lnSpc>
              <a:spcAft>
                <a:spcPts val="800"/>
              </a:spcAft>
              <a:buFont typeface="Symbol" panose="05050102010706020507" pitchFamily="18" charset="2"/>
              <a:buChar char="·"/>
            </a:pPr>
            <a:r>
              <a:rPr lang="en-US" sz="1400" b="1" kern="100" dirty="0">
                <a:effectLst/>
                <a:latin typeface="Century Gothic" panose="020B0502020202020204" pitchFamily="34" charset="0"/>
                <a:ea typeface="Aptos"/>
                <a:cs typeface="Times New Roman" panose="02020603050405020304" pitchFamily="18" charset="0"/>
              </a:rPr>
              <a:t>Encryption In Use (Data in Memory):</a:t>
            </a:r>
            <a:r>
              <a:rPr lang="en-US" sz="1400" kern="100" dirty="0">
                <a:effectLst/>
                <a:latin typeface="Century Gothic" panose="020B0502020202020204" pitchFamily="34" charset="0"/>
                <a:ea typeface="Aptos"/>
                <a:cs typeface="Times New Roman" panose="02020603050405020304" pitchFamily="18" charset="0"/>
              </a:rPr>
              <a:t> </a:t>
            </a:r>
          </a:p>
          <a:p>
            <a:pPr marL="457200" lvl="1">
              <a:lnSpc>
                <a:spcPct val="115000"/>
              </a:lnSpc>
              <a:spcAft>
                <a:spcPts val="800"/>
              </a:spcAft>
              <a:buFont typeface="Symbol" panose="05050102010706020507" pitchFamily="18" charset="2"/>
              <a:buChar char="·"/>
            </a:pPr>
            <a:r>
              <a:rPr lang="en-US" sz="1200" kern="100" dirty="0">
                <a:effectLst/>
                <a:latin typeface="Century Gothic" panose="020B0502020202020204" pitchFamily="34" charset="0"/>
                <a:ea typeface="Aptos"/>
                <a:cs typeface="Times New Roman" panose="02020603050405020304" pitchFamily="18" charset="0"/>
              </a:rPr>
              <a:t>Encrypting data while it's being used by the computer is tricky. Ideally, we want to keep data encrypted all the time, but computers need to "unscramble" it to work with it. Our goal is to minimize the time the data is "unscrambled" in the computer's memory. We do this by only unscrambling it when absolutely necessary and for as short a time as possible. We also have rules for programmers to make sure they handle sensitive data carefully, like erasing it from memory when they're done with it. </a:t>
            </a:r>
            <a:endParaRPr sz="1400" dirty="0">
              <a:latin typeface="Century Gothic" panose="020B0502020202020204" pitchFamily="34" charset="0"/>
            </a:endParaRPr>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Video 4">
            <a:hlinkClick r:id="" action="ppaction://media"/>
            <a:extLst>
              <a:ext uri="{FF2B5EF4-FFF2-40B4-BE49-F238E27FC236}">
                <a16:creationId xmlns:a16="http://schemas.microsoft.com/office/drawing/2014/main" id="{8F03DCB5-3453-74DE-A16D-5F1727A38062}"/>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5805"/>
    </mc:Choice>
    <mc:Fallback>
      <p:transition spd="slow" advTm="65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398274" cy="4024125"/>
          </a:xfrm>
          <a:prstGeom prst="rect">
            <a:avLst/>
          </a:prstGeom>
          <a:noFill/>
          <a:ln>
            <a:noFill/>
          </a:ln>
        </p:spPr>
        <p:txBody>
          <a:bodyPr spcFirstLastPara="1" wrap="square" lIns="91425" tIns="45700" rIns="91425" bIns="45700" anchor="t" anchorCtr="0">
            <a:normAutofit/>
          </a:bodyPr>
          <a:lstStyle/>
          <a:p>
            <a:pPr marL="0" marR="0">
              <a:lnSpc>
                <a:spcPct val="115000"/>
              </a:lnSpc>
              <a:spcAft>
                <a:spcPts val="800"/>
              </a:spcAft>
              <a:buFont typeface="Symbol" panose="05050102010706020507" pitchFamily="18" charset="2"/>
              <a:buChar char="·"/>
            </a:pPr>
            <a:r>
              <a:rPr lang="en-US" sz="1900" b="1" kern="100" dirty="0">
                <a:effectLst/>
                <a:latin typeface="Century Gothic" panose="020B0502020202020204" pitchFamily="34" charset="0"/>
                <a:ea typeface="Aptos"/>
                <a:cs typeface="Times New Roman" panose="02020603050405020304" pitchFamily="18" charset="0"/>
              </a:rPr>
              <a:t>Authentication:</a:t>
            </a:r>
            <a:r>
              <a:rPr lang="en-US" sz="1900" kern="100" dirty="0">
                <a:effectLst/>
                <a:latin typeface="Century Gothic" panose="020B0502020202020204" pitchFamily="34" charset="0"/>
                <a:ea typeface="Aptos"/>
                <a:cs typeface="Times New Roman" panose="02020603050405020304" pitchFamily="18" charset="0"/>
              </a:rPr>
              <a:t> </a:t>
            </a:r>
            <a:r>
              <a:rPr lang="en-US" sz="1700" kern="100" dirty="0">
                <a:effectLst/>
                <a:latin typeface="Century Gothic" panose="020B0502020202020204" pitchFamily="34" charset="0"/>
                <a:ea typeface="Aptos"/>
                <a:cs typeface="Times New Roman" panose="02020603050405020304" pitchFamily="18" charset="0"/>
              </a:rPr>
              <a:t>Authentication is how we check if you are who you say you are. We require strong, regularly changed passwords and use multi-factor authentication for extra security. We also store passwords safely by encrypting them.</a:t>
            </a:r>
          </a:p>
          <a:p>
            <a:pPr marL="0" marR="0">
              <a:lnSpc>
                <a:spcPct val="115000"/>
              </a:lnSpc>
              <a:spcAft>
                <a:spcPts val="800"/>
              </a:spcAft>
              <a:buFont typeface="Symbol" panose="05050102010706020507" pitchFamily="18" charset="2"/>
              <a:buChar char="·"/>
            </a:pPr>
            <a:r>
              <a:rPr lang="en-US" sz="1900" b="1" kern="100" dirty="0">
                <a:effectLst/>
                <a:latin typeface="Century Gothic" panose="020B0502020202020204" pitchFamily="34" charset="0"/>
                <a:ea typeface="Aptos"/>
                <a:cs typeface="Times New Roman" panose="02020603050405020304" pitchFamily="18" charset="0"/>
              </a:rPr>
              <a:t>Authorization:</a:t>
            </a:r>
            <a:r>
              <a:rPr lang="en-US" sz="1900" kern="100" dirty="0">
                <a:effectLst/>
                <a:latin typeface="Century Gothic" panose="020B0502020202020204" pitchFamily="34" charset="0"/>
                <a:ea typeface="Aptos"/>
                <a:cs typeface="Times New Roman" panose="02020603050405020304" pitchFamily="18" charset="0"/>
              </a:rPr>
              <a:t> </a:t>
            </a:r>
            <a:r>
              <a:rPr lang="en-US" sz="1700" kern="100" dirty="0">
                <a:effectLst/>
                <a:latin typeface="Century Gothic" panose="020B0502020202020204" pitchFamily="34" charset="0"/>
                <a:ea typeface="Aptos"/>
                <a:cs typeface="Times New Roman" panose="02020603050405020304" pitchFamily="18" charset="0"/>
              </a:rPr>
              <a:t>Authorization is what you're allowed to do after logging in. We give everyone only the access they need and use roles to manage permissions. We also regularly review who has access to what.</a:t>
            </a:r>
          </a:p>
          <a:p>
            <a:pPr marL="0" marR="0">
              <a:lnSpc>
                <a:spcPct val="115000"/>
              </a:lnSpc>
              <a:spcAft>
                <a:spcPts val="800"/>
              </a:spcAft>
              <a:buFont typeface="Symbol" panose="05050102010706020507" pitchFamily="18" charset="2"/>
              <a:buChar char="·"/>
            </a:pPr>
            <a:r>
              <a:rPr lang="en-US" sz="1900" b="1" kern="100" dirty="0">
                <a:effectLst/>
                <a:latin typeface="Century Gothic" panose="020B0502020202020204" pitchFamily="34" charset="0"/>
                <a:ea typeface="Aptos"/>
                <a:cs typeface="Times New Roman" panose="02020603050405020304" pitchFamily="18" charset="0"/>
              </a:rPr>
              <a:t>Accounting:</a:t>
            </a:r>
            <a:r>
              <a:rPr lang="en-US" sz="1900" kern="100" dirty="0">
                <a:effectLst/>
                <a:latin typeface="Century Gothic" panose="020B0502020202020204" pitchFamily="34" charset="0"/>
                <a:ea typeface="Aptos"/>
                <a:cs typeface="Times New Roman" panose="02020603050405020304" pitchFamily="18" charset="0"/>
              </a:rPr>
              <a:t> </a:t>
            </a:r>
            <a:r>
              <a:rPr lang="en-US" sz="1700" kern="100" dirty="0">
                <a:effectLst/>
                <a:latin typeface="Century Gothic" panose="020B0502020202020204" pitchFamily="34" charset="0"/>
                <a:ea typeface="Aptos"/>
                <a:cs typeface="Times New Roman" panose="02020603050405020304" pitchFamily="18" charset="0"/>
              </a:rPr>
              <a:t>Accounting is how we track what everyone does. We log logins, data access, and other actions. We check these logs for anything unusual to find security problems early.</a:t>
            </a:r>
            <a:endParaRPr lang="en-US" sz="1900" kern="100" dirty="0">
              <a:effectLst/>
              <a:latin typeface="Century Gothic" panose="020B0502020202020204" pitchFamily="34" charset="0"/>
              <a:ea typeface="Aptos"/>
              <a:cs typeface="Times New Roman" panose="02020603050405020304" pitchFamily="18" charset="0"/>
            </a:endParaRPr>
          </a:p>
          <a:p>
            <a:pPr marL="0" lvl="0" indent="0" algn="l" rtl="0">
              <a:lnSpc>
                <a:spcPct val="90000"/>
              </a:lnSpc>
              <a:spcBef>
                <a:spcPts val="0"/>
              </a:spcBef>
              <a:spcAft>
                <a:spcPts val="0"/>
              </a:spcAft>
              <a:buClr>
                <a:schemeClr val="lt1"/>
              </a:buClr>
              <a:buSzPts val="2400"/>
              <a:buNone/>
            </a:pP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Video 3">
            <a:hlinkClick r:id="" action="ppaction://media"/>
            <a:extLst>
              <a:ext uri="{FF2B5EF4-FFF2-40B4-BE49-F238E27FC236}">
                <a16:creationId xmlns:a16="http://schemas.microsoft.com/office/drawing/2014/main" id="{9E2938E7-E3B6-CDA4-E469-C45714A282C1}"/>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2188"/>
    </mc:Choice>
    <mc:Fallback>
      <p:transition spd="slow" advTm="621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1</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Rectangle 1">
            <a:extLst>
              <a:ext uri="{FF2B5EF4-FFF2-40B4-BE49-F238E27FC236}">
                <a16:creationId xmlns:a16="http://schemas.microsoft.com/office/drawing/2014/main" id="{6D0060F6-A4EE-7490-3328-191ED653F0B9}"/>
              </a:ext>
            </a:extLst>
          </p:cNvPr>
          <p:cNvSpPr>
            <a:spLocks noGrp="1" noChangeArrowheads="1"/>
          </p:cNvSpPr>
          <p:nvPr>
            <p:ph type="body" idx="1"/>
          </p:nvPr>
        </p:nvSpPr>
        <p:spPr bwMode="auto">
          <a:xfrm>
            <a:off x="685799" y="1990092"/>
            <a:ext cx="10398275" cy="44319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bg1"/>
                </a:solidFill>
                <a:effectLst/>
                <a:latin typeface="Century Gothic" panose="020B0502020202020204" pitchFamily="34" charset="0"/>
              </a:rPr>
              <a:t>Unit Test 1: Can the system prevent SQL Injection?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Century Gothic" panose="020B0502020202020204" pitchFamily="34" charset="0"/>
              </a:rPr>
              <a:t>Vulnerability:</a:t>
            </a:r>
            <a:r>
              <a:rPr kumimoji="0" lang="en-US" altLang="en-US" sz="1800" b="0" i="0" u="none" strike="noStrike" cap="none" normalizeH="0" baseline="0" dirty="0">
                <a:ln>
                  <a:noFill/>
                </a:ln>
                <a:solidFill>
                  <a:schemeClr val="bg1"/>
                </a:solidFill>
                <a:effectLst/>
                <a:latin typeface="Century Gothic" panose="020B0502020202020204" pitchFamily="34" charset="0"/>
              </a:rPr>
              <a:t> STD-004-SQL: SQL Injection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Century Gothic" panose="020B0502020202020204" pitchFamily="34" charset="0"/>
              </a:rPr>
              <a:t>Test Cases:</a:t>
            </a:r>
            <a:r>
              <a:rPr kumimoji="0" lang="en-US" altLang="en-US" sz="1800" b="0" i="0" u="none" strike="noStrike" cap="none" normalizeH="0" baseline="0" dirty="0">
                <a:ln>
                  <a:noFill/>
                </a:ln>
                <a:solidFill>
                  <a:schemeClr val="bg1"/>
                </a:solidFill>
                <a:effectLst/>
                <a:latin typeface="Century Gothic" panose="020B0502020202020204" pitchFamily="34" charset="0"/>
              </a:rPr>
              <a:t> </a:t>
            </a:r>
          </a:p>
          <a:p>
            <a:pPr marL="457200" lvl="1" indent="0" eaLnBrk="0" fontAlgn="base" hangingPunct="0">
              <a:lnSpc>
                <a:spcPct val="100000"/>
              </a:lnSpc>
              <a:spcBef>
                <a:spcPct val="0"/>
              </a:spcBef>
              <a:spcAft>
                <a:spcPct val="0"/>
              </a:spcAft>
              <a:buClrTx/>
              <a:buSzTx/>
              <a:buFontTx/>
              <a:buAutoNum type="arabicPeriod"/>
            </a:pPr>
            <a:r>
              <a:rPr kumimoji="0" lang="en-US" altLang="en-US" sz="1800" b="0" i="0" u="none" strike="noStrike" cap="none" normalizeH="0" baseline="0" dirty="0">
                <a:ln>
                  <a:noFill/>
                </a:ln>
                <a:solidFill>
                  <a:schemeClr val="bg1"/>
                </a:solidFill>
                <a:effectLst/>
                <a:latin typeface="Century Gothic" panose="020B0502020202020204" pitchFamily="34" charset="0"/>
              </a:rPr>
              <a:t>Input: user' OR '1'='1' --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Authentication failure. </a:t>
            </a:r>
          </a:p>
          <a:p>
            <a:pPr marL="457200" lvl="1" indent="0" eaLnBrk="0" fontAlgn="base" hangingPunct="0">
              <a:lnSpc>
                <a:spcPct val="100000"/>
              </a:lnSpc>
              <a:spcBef>
                <a:spcPct val="0"/>
              </a:spcBef>
              <a:spcAft>
                <a:spcPct val="0"/>
              </a:spcAft>
              <a:buClrTx/>
              <a:buSzTx/>
              <a:buFontTx/>
              <a:buAutoNum type="arabicPeriod" startAt="2"/>
            </a:pPr>
            <a:r>
              <a:rPr kumimoji="0" lang="en-US" altLang="en-US" sz="1800" b="0" i="0" u="none" strike="noStrike" cap="none" normalizeH="0" baseline="0" dirty="0">
                <a:ln>
                  <a:noFill/>
                </a:ln>
                <a:solidFill>
                  <a:schemeClr val="bg1"/>
                </a:solidFill>
                <a:effectLst/>
                <a:latin typeface="Century Gothic" panose="020B0502020202020204" pitchFamily="34" charset="0"/>
              </a:rPr>
              <a:t>Input: </a:t>
            </a:r>
            <a:r>
              <a:rPr kumimoji="0" lang="en-US" altLang="en-US" sz="1800" b="0" i="0" u="none" strike="noStrike" cap="none" normalizeH="0" baseline="0" dirty="0" err="1">
                <a:ln>
                  <a:noFill/>
                </a:ln>
                <a:solidFill>
                  <a:schemeClr val="bg1"/>
                </a:solidFill>
                <a:effectLst/>
                <a:latin typeface="Century Gothic" panose="020B0502020202020204" pitchFamily="34" charset="0"/>
              </a:rPr>
              <a:t>validuser</a:t>
            </a:r>
            <a:r>
              <a:rPr kumimoji="0" lang="en-US" altLang="en-US" sz="1800" b="0" i="0" u="none" strike="noStrike" cap="none" normalizeH="0" baseline="0" dirty="0">
                <a:ln>
                  <a:noFill/>
                </a:ln>
                <a:solidFill>
                  <a:schemeClr val="bg1"/>
                </a:solidFill>
                <a:effectLst/>
                <a:latin typeface="Century Gothic" panose="020B0502020202020204" pitchFamily="34" charset="0"/>
              </a:rPr>
              <a:t>'; DELETE FROM users; --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No database modification. </a:t>
            </a:r>
          </a:p>
          <a:p>
            <a:pPr marL="457200" lvl="1" indent="0" eaLnBrk="0" fontAlgn="base" hangingPunct="0">
              <a:lnSpc>
                <a:spcPct val="100000"/>
              </a:lnSpc>
              <a:spcBef>
                <a:spcPct val="0"/>
              </a:spcBef>
              <a:spcAft>
                <a:spcPct val="0"/>
              </a:spcAft>
              <a:buClrTx/>
              <a:buSzTx/>
              <a:buFontTx/>
              <a:buAutoNum type="arabicPeriod" startAt="3"/>
            </a:pPr>
            <a:r>
              <a:rPr kumimoji="0" lang="en-US" altLang="en-US" sz="1800" b="0" i="0" u="none" strike="noStrike" cap="none" normalizeH="0" baseline="0" dirty="0">
                <a:ln>
                  <a:noFill/>
                </a:ln>
                <a:solidFill>
                  <a:schemeClr val="bg1"/>
                </a:solidFill>
                <a:effectLst/>
                <a:latin typeface="Century Gothic" panose="020B0502020202020204" pitchFamily="34" charset="0"/>
              </a:rPr>
              <a:t>Input: </a:t>
            </a:r>
            <a:r>
              <a:rPr kumimoji="0" lang="en-US" altLang="en-US" sz="1800" b="0" i="0" u="none" strike="noStrike" cap="none" normalizeH="0" baseline="0" dirty="0" err="1">
                <a:ln>
                  <a:noFill/>
                </a:ln>
                <a:solidFill>
                  <a:schemeClr val="bg1"/>
                </a:solidFill>
                <a:effectLst/>
                <a:latin typeface="Century Gothic" panose="020B0502020202020204" pitchFamily="34" charset="0"/>
              </a:rPr>
              <a:t>validuser</a:t>
            </a:r>
            <a:r>
              <a:rPr kumimoji="0" lang="en-US" altLang="en-US" sz="1800" b="0" i="0" u="none" strike="noStrike" cap="none" normalizeH="0" baseline="0" dirty="0">
                <a:ln>
                  <a:noFill/>
                </a:ln>
                <a:solidFill>
                  <a:schemeClr val="bg1"/>
                </a:solidFill>
                <a:effectLst/>
                <a:latin typeface="Century Gothic" panose="020B0502020202020204" pitchFamily="34" charset="0"/>
              </a:rPr>
              <a:t>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Authentication success (if credentials are correct). </a:t>
            </a:r>
          </a:p>
          <a:p>
            <a:pPr marL="457200" lvl="1" indent="0" eaLnBrk="0" fontAlgn="base" hangingPunct="0">
              <a:lnSpc>
                <a:spcPct val="100000"/>
              </a:lnSpc>
              <a:spcBef>
                <a:spcPct val="0"/>
              </a:spcBef>
              <a:spcAft>
                <a:spcPct val="0"/>
              </a:spcAft>
              <a:buClrTx/>
              <a:buSzTx/>
              <a:buFontTx/>
              <a:buAutoNum type="arabicPeriod" startAt="4"/>
            </a:pPr>
            <a:r>
              <a:rPr kumimoji="0" lang="en-US" altLang="en-US" sz="1800" b="0" i="0" u="none" strike="noStrike" cap="none" normalizeH="0" baseline="0" dirty="0">
                <a:ln>
                  <a:noFill/>
                </a:ln>
                <a:solidFill>
                  <a:schemeClr val="bg1"/>
                </a:solidFill>
                <a:effectLst/>
                <a:latin typeface="Century Gothic" panose="020B0502020202020204" pitchFamily="34" charset="0"/>
              </a:rPr>
              <a:t>Input: Empty string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Error message.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bg1"/>
                </a:solidFill>
                <a:effectLst/>
                <a:latin typeface="Century Gothic" panose="020B0502020202020204" pitchFamily="34" charset="0"/>
              </a:rPr>
              <a:t>Results:</a:t>
            </a:r>
            <a:r>
              <a:rPr kumimoji="0" lang="en-US" altLang="en-US" sz="1800" b="0" i="0" u="none" strike="noStrike" cap="none" normalizeH="0" baseline="0" dirty="0">
                <a:ln>
                  <a:noFill/>
                </a:ln>
                <a:solidFill>
                  <a:schemeClr val="bg1"/>
                </a:solidFill>
                <a:effectLst/>
                <a:latin typeface="Century Gothic" panose="020B0502020202020204" pitchFamily="34" charset="0"/>
              </a:rPr>
              <a:t> </a:t>
            </a:r>
          </a:p>
          <a:p>
            <a:pPr marL="457200" lvl="1" indent="0" eaLnBrk="0" fontAlgn="base" hangingPunct="0">
              <a:lnSpc>
                <a:spcPct val="100000"/>
              </a:lnSpc>
              <a:spcBef>
                <a:spcPct val="0"/>
              </a:spcBef>
              <a:spcAft>
                <a:spcPct val="0"/>
              </a:spcAft>
              <a:buClrTx/>
              <a:buSzTx/>
              <a:buFontTx/>
              <a:buChar char="•"/>
            </a:pPr>
            <a:r>
              <a:rPr kumimoji="0" lang="en-US" altLang="en-US" sz="1600" b="0" i="0" u="none" strike="noStrike" cap="none" normalizeH="0" baseline="0" dirty="0">
                <a:ln>
                  <a:noFill/>
                </a:ln>
                <a:solidFill>
                  <a:schemeClr val="bg1"/>
                </a:solidFill>
                <a:effectLst/>
                <a:latin typeface="Century Gothic" panose="020B0502020202020204" pitchFamily="34" charset="0"/>
              </a:rPr>
              <a:t>The system prevented SQL injection attempts. </a:t>
            </a:r>
          </a:p>
          <a:p>
            <a:pPr marL="457200" lvl="1" indent="0" eaLnBrk="0" fontAlgn="base" hangingPunct="0">
              <a:lnSpc>
                <a:spcPct val="100000"/>
              </a:lnSpc>
              <a:spcBef>
                <a:spcPct val="0"/>
              </a:spcBef>
              <a:spcAft>
                <a:spcPct val="0"/>
              </a:spcAft>
              <a:buClrTx/>
              <a:buSzTx/>
              <a:buFontTx/>
              <a:buChar char="•"/>
            </a:pPr>
            <a:r>
              <a:rPr kumimoji="0" lang="en-US" altLang="en-US" sz="1600" b="0" i="0" u="none" strike="noStrike" cap="none" normalizeH="0" baseline="0" dirty="0">
                <a:ln>
                  <a:noFill/>
                </a:ln>
                <a:solidFill>
                  <a:schemeClr val="bg1"/>
                </a:solidFill>
                <a:effectLst/>
                <a:latin typeface="Century Gothic" panose="020B0502020202020204" pitchFamily="34" charset="0"/>
              </a:rPr>
              <a:t>Valid login succeeded. </a:t>
            </a:r>
          </a:p>
          <a:p>
            <a:pPr marL="457200" lvl="1" indent="0" eaLnBrk="0" fontAlgn="base" hangingPunct="0">
              <a:lnSpc>
                <a:spcPct val="100000"/>
              </a:lnSpc>
              <a:spcBef>
                <a:spcPct val="0"/>
              </a:spcBef>
              <a:spcAft>
                <a:spcPct val="0"/>
              </a:spcAft>
              <a:buClrTx/>
              <a:buSzTx/>
              <a:buFontTx/>
              <a:buChar char="•"/>
            </a:pPr>
            <a:r>
              <a:rPr kumimoji="0" lang="en-US" altLang="en-US" sz="1600" b="0" i="0" u="none" strike="noStrike" cap="none" normalizeH="0" baseline="0" dirty="0">
                <a:ln>
                  <a:noFill/>
                </a:ln>
                <a:solidFill>
                  <a:schemeClr val="bg1"/>
                </a:solidFill>
                <a:effectLst/>
                <a:latin typeface="Century Gothic" panose="020B0502020202020204" pitchFamily="34" charset="0"/>
              </a:rPr>
              <a:t>Invalid inputs were handled correctly.</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bg1"/>
              </a:solidFill>
              <a:effectLst/>
              <a:latin typeface="Century Gothic" panose="020B0502020202020204" pitchFamily="34" charset="0"/>
            </a:endParaRPr>
          </a:p>
        </p:txBody>
      </p:sp>
      <p:pic>
        <p:nvPicPr>
          <p:cNvPr id="7" name="Video 6">
            <a:hlinkClick r:id="" action="ppaction://media"/>
            <a:extLst>
              <a:ext uri="{FF2B5EF4-FFF2-40B4-BE49-F238E27FC236}">
                <a16:creationId xmlns:a16="http://schemas.microsoft.com/office/drawing/2014/main" id="{5E5F0909-BA6F-2082-F8A3-1FD4C7E2B8CA}"/>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760"/>
    </mc:Choice>
    <mc:Fallback>
      <p:transition spd="slow" advTm="297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a:extLst>
            <a:ext uri="{FF2B5EF4-FFF2-40B4-BE49-F238E27FC236}">
              <a16:creationId xmlns:a16="http://schemas.microsoft.com/office/drawing/2014/main" id="{BACFE926-4BA5-CDFA-B21D-2EF936FF31CE}"/>
            </a:ext>
          </a:extLst>
        </p:cNvPr>
        <p:cNvGrpSpPr/>
        <p:nvPr/>
      </p:nvGrpSpPr>
      <p:grpSpPr>
        <a:xfrm>
          <a:off x="0" y="0"/>
          <a:ext cx="0" cy="0"/>
          <a:chOff x="0" y="0"/>
          <a:chExt cx="0" cy="0"/>
        </a:xfrm>
      </p:grpSpPr>
      <p:sp>
        <p:nvSpPr>
          <p:cNvPr id="195" name="Google Shape;195;g9504e29505_0_0">
            <a:extLst>
              <a:ext uri="{FF2B5EF4-FFF2-40B4-BE49-F238E27FC236}">
                <a16:creationId xmlns:a16="http://schemas.microsoft.com/office/drawing/2014/main" id="{1C4EC0DB-6CC3-5A38-A7A1-D7BD8CA56CE2}"/>
              </a:ext>
            </a:extLst>
          </p:cNvPr>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2</a:t>
            </a:r>
            <a:endParaRPr dirty="0"/>
          </a:p>
        </p:txBody>
      </p:sp>
      <p:pic>
        <p:nvPicPr>
          <p:cNvPr id="197" name="Google Shape;197;g9504e29505_0_0" descr="Green Pace logo">
            <a:extLst>
              <a:ext uri="{FF2B5EF4-FFF2-40B4-BE49-F238E27FC236}">
                <a16:creationId xmlns:a16="http://schemas.microsoft.com/office/drawing/2014/main" id="{17C5779F-C024-2FFA-FFDF-871BC375900A}"/>
              </a:ext>
            </a:extLst>
          </p:cNvPr>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3" name="Text Placeholder 2">
            <a:extLst>
              <a:ext uri="{FF2B5EF4-FFF2-40B4-BE49-F238E27FC236}">
                <a16:creationId xmlns:a16="http://schemas.microsoft.com/office/drawing/2014/main" id="{E49F5D1F-A08F-67DC-75E7-F52B8CF086E0}"/>
              </a:ext>
            </a:extLst>
          </p:cNvPr>
          <p:cNvSpPr>
            <a:spLocks noGrp="1" noChangeArrowheads="1"/>
          </p:cNvSpPr>
          <p:nvPr>
            <p:ph type="body" idx="1"/>
          </p:nvPr>
        </p:nvSpPr>
        <p:spPr bwMode="auto">
          <a:xfrm>
            <a:off x="685800" y="2159368"/>
            <a:ext cx="9464450"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None/>
              <a:tabLst/>
            </a:pPr>
            <a:r>
              <a:rPr kumimoji="0" lang="en-US" altLang="en-US" sz="2000" b="0" i="0" u="none" strike="noStrike" cap="none" normalizeH="0" baseline="0" dirty="0">
                <a:ln>
                  <a:noFill/>
                </a:ln>
                <a:solidFill>
                  <a:schemeClr val="bg1"/>
                </a:solidFill>
                <a:effectLst/>
                <a:latin typeface="Century Gothic" panose="020B0502020202020204" pitchFamily="34" charset="0"/>
              </a:rPr>
              <a:t>Unit Test 2: Does the system validate input correctly?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Century Gothic" panose="020B0502020202020204" pitchFamily="34" charset="0"/>
              </a:rPr>
              <a:t>Vulnerability:</a:t>
            </a:r>
            <a:r>
              <a:rPr kumimoji="0" lang="en-US" altLang="en-US" sz="2000" b="0" i="0" u="none" strike="noStrike" cap="none" normalizeH="0" baseline="0" dirty="0">
                <a:ln>
                  <a:noFill/>
                </a:ln>
                <a:solidFill>
                  <a:schemeClr val="bg1"/>
                </a:solidFill>
                <a:effectLst/>
                <a:latin typeface="Century Gothic" panose="020B0502020202020204" pitchFamily="34" charset="0"/>
              </a:rPr>
              <a:t> STD-009-GEN: Input Validation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Century Gothic" panose="020B0502020202020204" pitchFamily="34" charset="0"/>
              </a:rPr>
              <a:t>Test Cases:</a:t>
            </a:r>
            <a:r>
              <a:rPr kumimoji="0" lang="en-US" altLang="en-US" sz="2000" b="0" i="0" u="none" strike="noStrike" cap="none" normalizeH="0" baseline="0" dirty="0">
                <a:ln>
                  <a:noFill/>
                </a:ln>
                <a:solidFill>
                  <a:schemeClr val="bg1"/>
                </a:solidFill>
                <a:effectLst/>
                <a:latin typeface="Century Gothic" panose="020B0502020202020204" pitchFamily="34" charset="0"/>
              </a:rPr>
              <a:t> </a:t>
            </a:r>
          </a:p>
          <a:p>
            <a:pPr marL="457200" lvl="1" indent="0" eaLnBrk="0" fontAlgn="base" hangingPunct="0">
              <a:lnSpc>
                <a:spcPct val="100000"/>
              </a:lnSpc>
              <a:spcBef>
                <a:spcPct val="0"/>
              </a:spcBef>
              <a:spcAft>
                <a:spcPct val="0"/>
              </a:spcAft>
              <a:buClrTx/>
              <a:buSzTx/>
              <a:buFontTx/>
              <a:buAutoNum type="arabicPeriod"/>
            </a:pPr>
            <a:r>
              <a:rPr kumimoji="0" lang="en-US" altLang="en-US" sz="1800" b="0" i="0" u="none" strike="noStrike" cap="none" normalizeH="0" baseline="0" dirty="0">
                <a:ln>
                  <a:noFill/>
                </a:ln>
                <a:solidFill>
                  <a:schemeClr val="bg1"/>
                </a:solidFill>
                <a:effectLst/>
                <a:latin typeface="Century Gothic" panose="020B0502020202020204" pitchFamily="34" charset="0"/>
              </a:rPr>
              <a:t>Input: "" (Empty input field)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Error message (e.g., "Field cannot be empty"). </a:t>
            </a:r>
          </a:p>
          <a:p>
            <a:pPr marL="457200" lvl="1" indent="0" eaLnBrk="0" fontAlgn="base" hangingPunct="0">
              <a:lnSpc>
                <a:spcPct val="100000"/>
              </a:lnSpc>
              <a:spcBef>
                <a:spcPct val="0"/>
              </a:spcBef>
              <a:spcAft>
                <a:spcPct val="0"/>
              </a:spcAft>
              <a:buClrTx/>
              <a:buSzTx/>
              <a:buFontTx/>
              <a:buAutoNum type="arabicPeriod" startAt="2"/>
            </a:pPr>
            <a:r>
              <a:rPr kumimoji="0" lang="en-US" altLang="en-US" sz="1800" b="0" i="0" u="none" strike="noStrike" cap="none" normalizeH="0" baseline="0" dirty="0">
                <a:ln>
                  <a:noFill/>
                </a:ln>
                <a:solidFill>
                  <a:schemeClr val="bg1"/>
                </a:solidFill>
                <a:effectLst/>
                <a:latin typeface="Century Gothic" panose="020B0502020202020204" pitchFamily="34" charset="0"/>
              </a:rPr>
              <a:t>Input: "</a:t>
            </a:r>
            <a:r>
              <a:rPr kumimoji="0" lang="en-US" altLang="en-US" sz="1800" b="0" i="0" u="none" strike="noStrike" cap="none" normalizeH="0" baseline="0" dirty="0" err="1">
                <a:ln>
                  <a:noFill/>
                </a:ln>
                <a:solidFill>
                  <a:schemeClr val="bg1"/>
                </a:solidFill>
                <a:effectLst/>
                <a:latin typeface="Century Gothic" panose="020B0502020202020204" pitchFamily="34" charset="0"/>
              </a:rPr>
              <a:t>abc</a:t>
            </a:r>
            <a:r>
              <a:rPr kumimoji="0" lang="en-US" altLang="en-US" sz="1800" b="0" i="0" u="none" strike="noStrike" cap="none" normalizeH="0" baseline="0" dirty="0">
                <a:ln>
                  <a:noFill/>
                </a:ln>
                <a:solidFill>
                  <a:schemeClr val="bg1"/>
                </a:solidFill>
                <a:effectLst/>
                <a:latin typeface="Century Gothic" panose="020B0502020202020204" pitchFamily="34" charset="0"/>
              </a:rPr>
              <a:t>" (Short input, where a minimum length is required)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Error message (e.g., "Input too short"). </a:t>
            </a:r>
          </a:p>
          <a:p>
            <a:pPr marL="457200" lvl="1" indent="0" eaLnBrk="0" fontAlgn="base" hangingPunct="0">
              <a:lnSpc>
                <a:spcPct val="100000"/>
              </a:lnSpc>
              <a:spcBef>
                <a:spcPct val="0"/>
              </a:spcBef>
              <a:spcAft>
                <a:spcPct val="0"/>
              </a:spcAft>
              <a:buClrTx/>
              <a:buSzTx/>
              <a:buFontTx/>
              <a:buAutoNum type="arabicPeriod" startAt="3"/>
            </a:pPr>
            <a:r>
              <a:rPr kumimoji="0" lang="en-US" altLang="en-US" sz="1800" b="0" i="0" u="none" strike="noStrike" cap="none" normalizeH="0" baseline="0" dirty="0">
                <a:ln>
                  <a:noFill/>
                </a:ln>
                <a:solidFill>
                  <a:schemeClr val="bg1"/>
                </a:solidFill>
                <a:effectLst/>
                <a:latin typeface="Century Gothic" panose="020B0502020202020204" pitchFamily="34" charset="0"/>
              </a:rPr>
              <a:t>Input: "12345" (Input with incorrect data type, where only letters are allowed)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Error message (e.g., "Invalid characters"). </a:t>
            </a:r>
          </a:p>
          <a:p>
            <a:pPr marL="457200" lvl="1" indent="0" eaLnBrk="0" fontAlgn="base" hangingPunct="0">
              <a:lnSpc>
                <a:spcPct val="100000"/>
              </a:lnSpc>
              <a:spcBef>
                <a:spcPct val="0"/>
              </a:spcBef>
              <a:spcAft>
                <a:spcPct val="0"/>
              </a:spcAft>
              <a:buClrTx/>
              <a:buSzTx/>
              <a:buFontTx/>
              <a:buAutoNum type="arabicPeriod" startAt="4"/>
            </a:pPr>
            <a:r>
              <a:rPr kumimoji="0" lang="en-US" altLang="en-US" sz="1800" b="0" i="0" u="none" strike="noStrike" cap="none" normalizeH="0" baseline="0" dirty="0">
                <a:ln>
                  <a:noFill/>
                </a:ln>
                <a:solidFill>
                  <a:schemeClr val="bg1"/>
                </a:solidFill>
                <a:effectLst/>
                <a:latin typeface="Century Gothic" panose="020B0502020202020204" pitchFamily="34" charset="0"/>
              </a:rPr>
              <a:t>Input: "</a:t>
            </a:r>
            <a:r>
              <a:rPr kumimoji="0" lang="en-US" altLang="en-US" sz="1800" b="0" i="0" u="none" strike="noStrike" cap="none" normalizeH="0" baseline="0" dirty="0" err="1">
                <a:ln>
                  <a:noFill/>
                </a:ln>
                <a:solidFill>
                  <a:schemeClr val="bg1"/>
                </a:solidFill>
                <a:effectLst/>
                <a:latin typeface="Century Gothic" panose="020B0502020202020204" pitchFamily="34" charset="0"/>
              </a:rPr>
              <a:t>ValidInput</a:t>
            </a:r>
            <a:r>
              <a:rPr kumimoji="0" lang="en-US" altLang="en-US" sz="1800" b="0" i="0" u="none" strike="noStrike" cap="none" normalizeH="0" baseline="0" dirty="0">
                <a:ln>
                  <a:noFill/>
                </a:ln>
                <a:solidFill>
                  <a:schemeClr val="bg1"/>
                </a:solidFill>
                <a:effectLst/>
                <a:latin typeface="Century Gothic" panose="020B0502020202020204" pitchFamily="34" charset="0"/>
              </a:rPr>
              <a:t>" </a:t>
            </a:r>
          </a:p>
          <a:p>
            <a:pPr marL="914400" lvl="2" indent="0" eaLnBrk="0" fontAlgn="base" hangingPunct="0">
              <a:lnSpc>
                <a:spcPct val="100000"/>
              </a:lnSpc>
              <a:spcBef>
                <a:spcPct val="0"/>
              </a:spcBef>
              <a:spcAft>
                <a:spcPct val="0"/>
              </a:spcAft>
              <a:buClrTx/>
              <a:buSzTx/>
              <a:buFontTx/>
              <a:buChar char="•"/>
            </a:pPr>
            <a:r>
              <a:rPr kumimoji="0" lang="en-US" altLang="en-US" b="0" i="0" u="none" strike="noStrike" cap="none" normalizeH="0" baseline="0" dirty="0">
                <a:ln>
                  <a:noFill/>
                </a:ln>
                <a:solidFill>
                  <a:schemeClr val="bg1"/>
                </a:solidFill>
                <a:effectLst/>
                <a:latin typeface="Century Gothic" panose="020B0502020202020204" pitchFamily="34" charset="0"/>
              </a:rPr>
              <a:t>Expected Result: Input accepted. </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bg1"/>
                </a:solidFill>
                <a:effectLst/>
                <a:latin typeface="Century Gothic" panose="020B0502020202020204" pitchFamily="34" charset="0"/>
              </a:rPr>
              <a:t>Results:</a:t>
            </a:r>
            <a:r>
              <a:rPr kumimoji="0" lang="en-US" altLang="en-US" sz="2000" b="0" i="0" u="none" strike="noStrike" cap="none" normalizeH="0" baseline="0" dirty="0">
                <a:ln>
                  <a:noFill/>
                </a:ln>
                <a:solidFill>
                  <a:schemeClr val="bg1"/>
                </a:solidFill>
                <a:effectLst/>
                <a:latin typeface="Century Gothic" panose="020B0502020202020204" pitchFamily="34" charset="0"/>
              </a:rPr>
              <a:t> </a:t>
            </a:r>
          </a:p>
          <a:p>
            <a:pPr marL="457200" lvl="1" indent="0" eaLnBrk="0" fontAlgn="base" hangingPunct="0">
              <a:lnSpc>
                <a:spcPct val="100000"/>
              </a:lnSpc>
              <a:spcBef>
                <a:spcPct val="0"/>
              </a:spcBef>
              <a:spcAft>
                <a:spcPct val="0"/>
              </a:spcAft>
              <a:buClrTx/>
              <a:buSzTx/>
              <a:buFontTx/>
              <a:buChar char="•"/>
            </a:pPr>
            <a:r>
              <a:rPr kumimoji="0" lang="en-US" altLang="en-US" sz="1800" b="0" i="0" u="none" strike="noStrike" cap="none" normalizeH="0" baseline="0" dirty="0">
                <a:ln>
                  <a:noFill/>
                </a:ln>
                <a:solidFill>
                  <a:schemeClr val="bg1"/>
                </a:solidFill>
                <a:effectLst/>
                <a:latin typeface="Century Gothic" panose="020B0502020202020204" pitchFamily="34" charset="0"/>
              </a:rPr>
              <a:t>The system correctly rejected invalid inputs.</a:t>
            </a:r>
          </a:p>
          <a:p>
            <a:pPr marL="457200" lvl="1" indent="0" eaLnBrk="0" fontAlgn="base" hangingPunct="0">
              <a:lnSpc>
                <a:spcPct val="100000"/>
              </a:lnSpc>
              <a:spcBef>
                <a:spcPct val="0"/>
              </a:spcBef>
              <a:spcAft>
                <a:spcPct val="0"/>
              </a:spcAft>
              <a:buClrTx/>
              <a:buSzTx/>
              <a:buFontTx/>
              <a:buChar char="•"/>
            </a:pPr>
            <a:r>
              <a:rPr lang="en-US" altLang="en-US" sz="1800" dirty="0">
                <a:solidFill>
                  <a:schemeClr val="bg1"/>
                </a:solidFill>
                <a:latin typeface="Century Gothic" panose="020B0502020202020204" pitchFamily="34" charset="0"/>
              </a:rPr>
              <a:t>Valid input was accepted.</a:t>
            </a:r>
            <a:endParaRPr kumimoji="0" lang="en-US" altLang="en-US" sz="1800" b="0" i="0" u="none" strike="noStrike" cap="none" normalizeH="0" baseline="0" dirty="0">
              <a:ln>
                <a:noFill/>
              </a:ln>
              <a:solidFill>
                <a:schemeClr val="bg1"/>
              </a:solidFill>
              <a:effectLst/>
              <a:latin typeface="Century Gothic" panose="020B0502020202020204" pitchFamily="34" charset="0"/>
            </a:endParaRPr>
          </a:p>
        </p:txBody>
      </p:sp>
      <p:pic>
        <p:nvPicPr>
          <p:cNvPr id="9" name="Video 8">
            <a:hlinkClick r:id="" action="ppaction://media"/>
            <a:extLst>
              <a:ext uri="{FF2B5EF4-FFF2-40B4-BE49-F238E27FC236}">
                <a16:creationId xmlns:a16="http://schemas.microsoft.com/office/drawing/2014/main" id="{6BC09D8F-EB92-AF9E-CA7D-A888675F94AD}"/>
              </a:ext>
            </a:extLst>
          </p:cNvPr>
          <p:cNvPicPr>
            <a:picLocks noChangeAspect="1"/>
          </p:cNvPicPr>
          <p:nvPr>
            <a:videoFile r:link="rId3"/>
            <p:extLst>
              <p:ext uri="{DAA4B4D4-6D71-4841-9C94-3DE7FCFB9230}">
                <p14:media xmlns:p14="http://schemas.microsoft.com/office/powerpoint/2010/main" r:embed="rId2"/>
              </p:ext>
              <p:ext uri="{42D2F446-02D8-4167-A562-619A0277C38B}">
                <p15:isNarration xmlns:p15="http://schemas.microsoft.com/office/powerpoint/2012/main" val="1"/>
              </p:ext>
            </p:extLst>
          </p:nvPr>
        </p:nvPicPr>
        <p:blipFill>
          <a:blip r:embed="rId7"/>
          <a:srcRect l="21875" r="2187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898606534"/>
      </p:ext>
    </p:extLst>
  </p:cSld>
  <p:clrMapOvr>
    <a:masterClrMapping/>
  </p:clrMapOvr>
  <mc:AlternateContent xmlns:mc="http://schemas.openxmlformats.org/markup-compatibility/2006">
    <mc:Choice xmlns:p14="http://schemas.microsoft.com/office/powerpoint/2010/main" Requires="p14">
      <p:transition spd="slow" p14:dur="2000" advTm="25034"/>
    </mc:Choice>
    <mc:Fallback>
      <p:transition spd="slow" advTm="25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316</TotalTime>
  <Words>2949</Words>
  <Application>Microsoft Office PowerPoint</Application>
  <PresentationFormat>Widescreen</PresentationFormat>
  <Paragraphs>199</Paragraphs>
  <Slides>17</Slides>
  <Notes>17</Notes>
  <HiddenSlides>0</HiddenSlides>
  <MMClips>17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Symbol</vt:lpstr>
      <vt:lpstr>Arial</vt:lpstr>
      <vt:lpstr>Calibri</vt:lpstr>
      <vt:lpstr>Century Gothic</vt:lpstr>
      <vt:lpstr>Vapor Trail</vt:lpstr>
      <vt:lpstr>Green Pace</vt:lpstr>
      <vt:lpstr>OVERVIEW: DEFENSE IN DEPTH</vt:lpstr>
      <vt:lpstr>THREATS MATRIX</vt:lpstr>
      <vt:lpstr>10 PRINCIPLES</vt:lpstr>
      <vt:lpstr>CODING STANDARDS</vt:lpstr>
      <vt:lpstr>ENCRYPTION POLICIES</vt:lpstr>
      <vt:lpstr>TRIPLE-A POLICIES</vt:lpstr>
      <vt:lpstr>Unit Testing 1</vt:lpstr>
      <vt:lpstr>Unit Testing 2</vt:lpstr>
      <vt:lpstr>Unit Testing 3</vt:lpstr>
      <vt:lpstr>Unit Testing 4</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Khan, Mohammed</cp:lastModifiedBy>
  <cp:revision>7</cp:revision>
  <dcterms:created xsi:type="dcterms:W3CDTF">2020-08-19T17:59:24Z</dcterms:created>
  <dcterms:modified xsi:type="dcterms:W3CDTF">2025-04-20T05:24:57Z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